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2" r:id="rId7"/>
    <p:sldId id="260" r:id="rId8"/>
    <p:sldId id="263" r:id="rId9"/>
    <p:sldId id="265" r:id="rId10"/>
    <p:sldId id="261" r:id="rId1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4167" autoAdjust="0"/>
  </p:normalViewPr>
  <p:slideViewPr>
    <p:cSldViewPr>
      <p:cViewPr varScale="1">
        <p:scale>
          <a:sx n="92" d="100"/>
          <a:sy n="92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re6373\AppData\Local\Microsoft\Windows\Temporary%20Internet%20Files\Content.Outlook\HGUBDIX6\StatQualit&#224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PMF0001\CRE6373$\CR39sheet\NTD\StatQualit&#224;_Jun200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5000000000000008E-2"/>
          <c:y val="5.0925948863133695E-2"/>
          <c:w val="0.92232086614173225"/>
          <c:h val="0.94907407407407474"/>
        </c:manualLayout>
      </c:layout>
      <c:pie3DChart>
        <c:varyColors val="1"/>
      </c:pie3DChart>
    </c:plotArea>
    <c:legend>
      <c:legendPos val="r"/>
      <c:layout>
        <c:manualLayout>
          <c:xMode val="edge"/>
          <c:yMode val="edge"/>
          <c:x val="6.3987532808398986E-2"/>
          <c:y val="0.79288755197735072"/>
          <c:w val="0.90823468941382324"/>
          <c:h val="0.19624713202984476"/>
        </c:manualLayout>
      </c:layout>
      <c:txPr>
        <a:bodyPr/>
        <a:lstStyle/>
        <a:p>
          <a:pPr rtl="0">
            <a:defRPr sz="1400" baseline="0"/>
          </a:pPr>
          <a:endParaRPr lang="it-IT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0092352092352087"/>
          <c:y val="1.8938200906704846E-3"/>
          <c:w val="0.63496002393640194"/>
          <c:h val="0.95984872345502303"/>
        </c:manualLayout>
      </c:layout>
      <c:pie3DChart>
        <c:varyColors val="1"/>
        <c:ser>
          <c:idx val="0"/>
          <c:order val="0"/>
          <c:spPr>
            <a:solidFill>
              <a:srgbClr val="FFFF00"/>
            </a:solidFill>
          </c:spPr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5256002090647758"/>
                  <c:y val="-0.25892340730136015"/>
                </c:manualLayout>
              </c:layout>
              <c:showPercent val="1"/>
            </c:dLbl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Percent val="1"/>
            <c:showLeaderLines val="1"/>
          </c:dLbls>
          <c:cat>
            <c:strRef>
              <c:f>'SuddFasceTracce 20 50'!$F$1:$H$1</c:f>
              <c:strCache>
                <c:ptCount val="3"/>
                <c:pt idx="0">
                  <c:v>Background up to 20 false-tracks cm-2</c:v>
                </c:pt>
                <c:pt idx="1">
                  <c:v>Background from 21 to 50 false-tracks cm-2</c:v>
                </c:pt>
                <c:pt idx="2">
                  <c:v>Background over 50 false-tracks cm-2</c:v>
                </c:pt>
              </c:strCache>
            </c:strRef>
          </c:cat>
          <c:val>
            <c:numRef>
              <c:f>'SuddFasceTracce 20 50'!$B$31:$D$31</c:f>
              <c:numCache>
                <c:formatCode>General</c:formatCode>
                <c:ptCount val="3"/>
                <c:pt idx="0">
                  <c:v>525</c:v>
                </c:pt>
                <c:pt idx="1">
                  <c:v>53</c:v>
                </c:pt>
                <c:pt idx="2">
                  <c:v>65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21525824423462225"/>
          <c:y val="0.76325936530660943"/>
          <c:w val="0.65390962493324722"/>
          <c:h val="0.21590527320448585"/>
        </c:manualLayout>
      </c:layout>
      <c:txPr>
        <a:bodyPr/>
        <a:lstStyle/>
        <a:p>
          <a:pPr rtl="0">
            <a:defRPr sz="1400" baseline="0"/>
          </a:pPr>
          <a:endParaRPr lang="it-IT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CD4742-BC90-4EA0-A5C4-E190659566F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D4742-BC90-4EA0-A5C4-E190659566F0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D4742-BC90-4EA0-A5C4-E190659566F0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D4742-BC90-4EA0-A5C4-E190659566F0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D4742-BC90-4EA0-A5C4-E190659566F0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D4742-BC90-4EA0-A5C4-E190659566F0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D4742-BC90-4EA0-A5C4-E190659566F0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D4742-BC90-4EA0-A5C4-E190659566F0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D4742-BC90-4EA0-A5C4-E190659566F0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198BC-1720-4CEE-A7BC-FE6934178910}" type="slidenum">
              <a:rPr lang="it-IT"/>
              <a:pPr/>
              <a:t>‹N›</a:t>
            </a:fld>
            <a:endParaRPr lang="it-IT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8286776" y="71414"/>
          <a:ext cx="785818" cy="612751"/>
        </p:xfrm>
        <a:graphic>
          <a:graphicData uri="http://schemas.openxmlformats.org/presentationml/2006/ole">
            <p:oleObj spid="_x0000_s43010" name="Photo Editor Photo" r:id="rId3" imgW="733333" imgH="571731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6BA63-4A9D-453A-BD41-3318B5E612B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59221-632C-48FE-9310-6AD9469039B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771775" y="6559550"/>
            <a:ext cx="3616325" cy="476250"/>
          </a:xfrm>
        </p:spPr>
        <p:txBody>
          <a:bodyPr/>
          <a:lstStyle>
            <a:lvl1pPr>
              <a:defRPr/>
            </a:lvl1pPr>
          </a:lstStyle>
          <a:p>
            <a:r>
              <a:rPr lang="it-IT" dirty="0" err="1"/>
              <a:t>Intercast-PPG</a:t>
            </a:r>
            <a:r>
              <a:rPr lang="it-IT" dirty="0"/>
              <a:t> </a:t>
            </a:r>
            <a:r>
              <a:rPr lang="it-IT" dirty="0" err="1"/>
              <a:t>Confidential</a:t>
            </a:r>
            <a:r>
              <a:rPr lang="it-IT" dirty="0"/>
              <a:t> Information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C4C157E-ECFD-493E-B686-2D7DAA3E7DC3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8" name="Segnaposto immagine 7"/>
          <p:cNvSpPr>
            <a:spLocks noGrp="1"/>
          </p:cNvSpPr>
          <p:nvPr>
            <p:ph type="pic" sz="quarter" idx="13"/>
          </p:nvPr>
        </p:nvSpPr>
        <p:spPr>
          <a:xfrm>
            <a:off x="8215344" y="71418"/>
            <a:ext cx="857250" cy="6429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3EB7-2231-4350-94BC-6B598FAB37B5}" type="slidenum">
              <a:rPr lang="it-IT"/>
              <a:pPr/>
              <a:t>‹N›</a:t>
            </a:fld>
            <a:endParaRPr lang="it-IT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8286775" y="71438"/>
          <a:ext cx="785787" cy="612727"/>
        </p:xfrm>
        <a:graphic>
          <a:graphicData uri="http://schemas.openxmlformats.org/presentationml/2006/ole">
            <p:oleObj spid="_x0000_s45058" name="Photo Editor Photo" r:id="rId3" imgW="733333" imgH="571731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9BAF7-C7F8-4BBF-9C5D-ED1D7317BEDC}" type="slidenum">
              <a:rPr lang="it-IT"/>
              <a:pPr/>
              <a:t>‹N›</a:t>
            </a:fld>
            <a:endParaRPr lang="it-IT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8286750" y="71438"/>
          <a:ext cx="785813" cy="612775"/>
        </p:xfrm>
        <a:graphic>
          <a:graphicData uri="http://schemas.openxmlformats.org/presentationml/2006/ole">
            <p:oleObj spid="_x0000_s56321" name="Photo Editor Photo" r:id="rId3" imgW="733333" imgH="571731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AF81A-3422-49CE-8BB8-E32A8E0782BF}" type="slidenum">
              <a:rPr lang="it-IT"/>
              <a:pPr/>
              <a:t>‹N›</a:t>
            </a:fld>
            <a:endParaRPr lang="it-IT"/>
          </a:p>
        </p:txBody>
      </p:sp>
      <p:graphicFrame>
        <p:nvGraphicFramePr>
          <p:cNvPr id="55297" name="Object 1"/>
          <p:cNvGraphicFramePr>
            <a:graphicFrameLocks noChangeAspect="1"/>
          </p:cNvGraphicFramePr>
          <p:nvPr/>
        </p:nvGraphicFramePr>
        <p:xfrm>
          <a:off x="8286750" y="71438"/>
          <a:ext cx="785813" cy="612775"/>
        </p:xfrm>
        <a:graphic>
          <a:graphicData uri="http://schemas.openxmlformats.org/presentationml/2006/ole">
            <p:oleObj spid="_x0000_s55297" name="Photo Editor Photo" r:id="rId3" imgW="733333" imgH="571731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8C210-A37F-4583-8139-C02EA1C80A78}" type="slidenum">
              <a:rPr lang="it-IT"/>
              <a:pPr/>
              <a:t>‹N›</a:t>
            </a:fld>
            <a:endParaRPr lang="it-IT"/>
          </a:p>
        </p:txBody>
      </p:sp>
      <p:graphicFrame>
        <p:nvGraphicFramePr>
          <p:cNvPr id="54273" name="Object 1"/>
          <p:cNvGraphicFramePr>
            <a:graphicFrameLocks noChangeAspect="1"/>
          </p:cNvGraphicFramePr>
          <p:nvPr/>
        </p:nvGraphicFramePr>
        <p:xfrm>
          <a:off x="8286750" y="71438"/>
          <a:ext cx="785813" cy="612775"/>
        </p:xfrm>
        <a:graphic>
          <a:graphicData uri="http://schemas.openxmlformats.org/presentationml/2006/ole">
            <p:oleObj spid="_x0000_s54273" name="Photo Editor Photo" r:id="rId3" imgW="733333" imgH="571731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1C12B-2C7A-4893-B9E4-3EB25B323C87}" type="slidenum">
              <a:rPr lang="it-IT"/>
              <a:pPr/>
              <a:t>‹N›</a:t>
            </a:fld>
            <a:endParaRPr lang="it-IT"/>
          </a:p>
        </p:txBody>
      </p:sp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8286750" y="71438"/>
          <a:ext cx="785813" cy="612775"/>
        </p:xfrm>
        <a:graphic>
          <a:graphicData uri="http://schemas.openxmlformats.org/presentationml/2006/ole">
            <p:oleObj spid="_x0000_s53249" name="Photo Editor Photo" r:id="rId3" imgW="733333" imgH="571731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51E80-8050-413A-90F8-FC75A0C6C29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51293-A20A-4B7A-AB82-2DB32A50EE0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C61A-93AF-4DB8-8730-001DF22B49C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559550"/>
            <a:ext cx="36163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/>
              <a:t>Intercast-PPG Confidential Information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DBC075-EC40-447C-9664-7CE1F9485E32}" type="slidenum">
              <a:rPr lang="it-IT"/>
              <a:pPr/>
              <a:t>‹N›</a:t>
            </a:fld>
            <a:endParaRPr lang="it-IT"/>
          </a:p>
        </p:txBody>
      </p:sp>
      <p:pic>
        <p:nvPicPr>
          <p:cNvPr id="1031" name="Picture 7" descr="INTCGrou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53975" y="28575"/>
            <a:ext cx="1997075" cy="5222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D73F5-3EEE-4347-92AD-A741D57AAFEF}" type="datetimeFigureOut">
              <a:rPr lang="it-IT" smtClean="0"/>
              <a:pPr/>
              <a:t>29/08/2008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1C09C-455E-405B-AF1E-15BA11131212}" type="slidenum">
              <a:rPr lang="it-IT" smtClean="0"/>
              <a:pPr/>
              <a:t>‹N›</a:t>
            </a:fld>
            <a:endParaRPr lang="it-IT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8001024" y="25382"/>
          <a:ext cx="1066800" cy="831850"/>
        </p:xfrm>
        <a:graphic>
          <a:graphicData uri="http://schemas.openxmlformats.org/presentationml/2006/ole">
            <p:oleObj spid="_x0000_s44034" name="Photo Editor Photo" r:id="rId14" imgW="733333" imgH="571731" progId="">
              <p:embed/>
            </p:oleObj>
          </a:graphicData>
        </a:graphic>
      </p:graphicFrame>
      <p:sp>
        <p:nvSpPr>
          <p:cNvPr id="8" name="Rectangle 5"/>
          <p:cNvSpPr txBox="1">
            <a:spLocks noChangeArrowheads="1"/>
          </p:cNvSpPr>
          <p:nvPr userDrawn="1"/>
        </p:nvSpPr>
        <p:spPr bwMode="auto">
          <a:xfrm>
            <a:off x="2771775" y="6559550"/>
            <a:ext cx="36163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Intercast-PPG Confidential Information</a:t>
            </a: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Intercast-PPG Confidential Information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2071678"/>
            <a:ext cx="8929718" cy="1470025"/>
          </a:xfrm>
        </p:spPr>
        <p:txBody>
          <a:bodyPr/>
          <a:lstStyle/>
          <a:p>
            <a:r>
              <a:rPr lang="en-GB" dirty="0" err="1" smtClean="0"/>
              <a:t>Intercast</a:t>
            </a:r>
            <a:r>
              <a:rPr lang="en-GB" dirty="0" smtClean="0"/>
              <a:t> Europe: </a:t>
            </a:r>
            <a:br>
              <a:rPr lang="en-GB" dirty="0" smtClean="0"/>
            </a:br>
            <a:r>
              <a:rPr lang="en-GB" sz="3600" dirty="0" smtClean="0"/>
              <a:t>Industrial Manufacturing of CR-39</a:t>
            </a:r>
            <a:r>
              <a:rPr lang="en-GB" sz="3600" baseline="30000" dirty="0" smtClean="0"/>
              <a:t>®</a:t>
            </a:r>
            <a:r>
              <a:rPr lang="en-GB" sz="3600" dirty="0" smtClean="0"/>
              <a:t>-based Solid State Nuclear Track Detectors</a:t>
            </a:r>
            <a:endParaRPr lang="it-IT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71942"/>
            <a:ext cx="9144000" cy="1752600"/>
          </a:xfrm>
        </p:spPr>
        <p:txBody>
          <a:bodyPr/>
          <a:lstStyle/>
          <a:p>
            <a:r>
              <a:rPr lang="it-IT" sz="3600" dirty="0" smtClean="0"/>
              <a:t>24</a:t>
            </a:r>
            <a:r>
              <a:rPr lang="it-IT" sz="3600" baseline="30000" dirty="0" smtClean="0"/>
              <a:t>th</a:t>
            </a:r>
            <a:r>
              <a:rPr lang="it-IT" sz="3600" dirty="0" smtClean="0"/>
              <a:t> </a:t>
            </a:r>
            <a:r>
              <a:rPr lang="it-IT" sz="3600" dirty="0" err="1" smtClean="0"/>
              <a:t>Conference</a:t>
            </a:r>
            <a:r>
              <a:rPr lang="it-IT" sz="3600" dirty="0" smtClean="0"/>
              <a:t> on </a:t>
            </a:r>
            <a:r>
              <a:rPr lang="it-IT" sz="3600" dirty="0" err="1" smtClean="0"/>
              <a:t>Nuclear</a:t>
            </a:r>
            <a:r>
              <a:rPr lang="it-IT" sz="3600" dirty="0" smtClean="0"/>
              <a:t> </a:t>
            </a:r>
            <a:r>
              <a:rPr lang="it-IT" sz="3600" dirty="0" err="1" smtClean="0"/>
              <a:t>Tracks</a:t>
            </a:r>
            <a:r>
              <a:rPr lang="it-IT" sz="3600" dirty="0" smtClean="0"/>
              <a:t> in </a:t>
            </a:r>
            <a:r>
              <a:rPr lang="it-IT" sz="3600" dirty="0" err="1" smtClean="0"/>
              <a:t>Solids</a:t>
            </a:r>
            <a:r>
              <a:rPr lang="it-IT" sz="3600" dirty="0" smtClean="0"/>
              <a:t> </a:t>
            </a:r>
          </a:p>
          <a:p>
            <a:r>
              <a:rPr lang="it-IT" sz="2000" dirty="0" smtClean="0"/>
              <a:t>Bologna, </a:t>
            </a:r>
            <a:r>
              <a:rPr lang="it-IT" sz="2000" dirty="0" err="1" smtClean="0"/>
              <a:t>September</a:t>
            </a:r>
            <a:r>
              <a:rPr lang="it-IT" sz="2000" dirty="0" smtClean="0"/>
              <a:t> </a:t>
            </a:r>
            <a:r>
              <a:rPr lang="it-IT" sz="2000" dirty="0" smtClean="0"/>
              <a:t>2</a:t>
            </a:r>
            <a:r>
              <a:rPr lang="it-IT" sz="2000" baseline="30000" dirty="0" smtClean="0"/>
              <a:t>nd</a:t>
            </a:r>
            <a:r>
              <a:rPr lang="it-IT" sz="2000" dirty="0" smtClean="0"/>
              <a:t>, </a:t>
            </a:r>
            <a:r>
              <a:rPr lang="it-IT" sz="2000" dirty="0"/>
              <a:t>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Intercast-PPG Confidential Information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357166"/>
            <a:ext cx="8929718" cy="857256"/>
          </a:xfrm>
        </p:spPr>
        <p:txBody>
          <a:bodyPr/>
          <a:lstStyle/>
          <a:p>
            <a:r>
              <a:rPr lang="en-GB" dirty="0" smtClean="0"/>
              <a:t>NTD manufacturing</a:t>
            </a:r>
            <a:br>
              <a:rPr lang="en-GB" dirty="0" smtClean="0"/>
            </a:br>
            <a:r>
              <a:rPr lang="en-GB" sz="3600" dirty="0" smtClean="0"/>
              <a:t>Introduction</a:t>
            </a:r>
            <a:endParaRPr lang="it-IT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2" y="1500174"/>
            <a:ext cx="9144032" cy="464347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Company founded in 1965</a:t>
            </a:r>
            <a:r>
              <a:rPr lang="en-US" sz="2800" dirty="0" smtClean="0"/>
              <a:t>, part of PPG Industries since 2006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Worldwide </a:t>
            </a:r>
            <a:r>
              <a:rPr lang="en-US" sz="2800" dirty="0" smtClean="0"/>
              <a:t>leader in CR-39</a:t>
            </a:r>
            <a:r>
              <a:rPr lang="en-US" sz="2800" baseline="30000" dirty="0" smtClean="0"/>
              <a:t>® </a:t>
            </a:r>
            <a:r>
              <a:rPr lang="en-US" sz="2800" dirty="0" smtClean="0"/>
              <a:t>-based sheet casting for Industrial and Scientific applications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The technological program for CR-39 casting for NTD applications started in 1983 in cooperation with the INFN of Bologna (Italy)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600" dirty="0" smtClean="0"/>
              <a:t>MACRO and SLIM experiments for rare particles detection in natural radiation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600" dirty="0" smtClean="0"/>
              <a:t>More than 4000m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of CR-39</a:t>
            </a:r>
            <a:r>
              <a:rPr lang="en-US" sz="2600" baseline="30000" dirty="0" smtClean="0"/>
              <a:t>® </a:t>
            </a:r>
            <a:r>
              <a:rPr lang="en-US" sz="2600" dirty="0" smtClean="0"/>
              <a:t>sheets used as SSNTD at the end of the experiments</a:t>
            </a:r>
          </a:p>
          <a:p>
            <a:pPr lvl="1"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Intercast-PPG Confidential Information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785794"/>
            <a:ext cx="8929718" cy="857256"/>
          </a:xfrm>
        </p:spPr>
        <p:txBody>
          <a:bodyPr/>
          <a:lstStyle/>
          <a:p>
            <a:r>
              <a:rPr lang="en-GB" dirty="0" smtClean="0"/>
              <a:t>NTD manufacturing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sz="3600" dirty="0" smtClean="0"/>
              <a:t>Main commercial application </a:t>
            </a:r>
            <a:r>
              <a:rPr lang="en-GB" dirty="0" smtClean="0"/>
              <a:t/>
            </a:r>
            <a:br>
              <a:rPr lang="en-GB" dirty="0" smtClean="0"/>
            </a:br>
            <a:endParaRPr lang="it-IT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2" y="1785926"/>
            <a:ext cx="9144032" cy="464347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Thanks to the support and partnership with the Industrial and Scientific community involved in NTD, Intercast is the leader industrial manufacturer of </a:t>
            </a:r>
            <a:r>
              <a:rPr lang="en-US" sz="2800" dirty="0" smtClean="0"/>
              <a:t>CR-39</a:t>
            </a:r>
            <a:r>
              <a:rPr lang="en-US" sz="2800" baseline="30000" dirty="0" smtClean="0"/>
              <a:t>®</a:t>
            </a:r>
            <a:r>
              <a:rPr lang="en-US" sz="2800" dirty="0" smtClean="0"/>
              <a:t> </a:t>
            </a:r>
            <a:r>
              <a:rPr lang="en-US" sz="2800" dirty="0" smtClean="0"/>
              <a:t>sheets for SSNTD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Main commercial application is radon and neutron </a:t>
            </a:r>
            <a:r>
              <a:rPr lang="en-US" sz="2800" dirty="0" err="1" smtClean="0"/>
              <a:t>dosimetry</a:t>
            </a:r>
            <a:r>
              <a:rPr lang="en-US" sz="2800" dirty="0" smtClean="0"/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About 250,000 dosimeters sold in 2007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About 240,000 dosimeters sold in the first half 2008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Actual production capacity to support significant growth worldwide</a:t>
            </a:r>
          </a:p>
          <a:p>
            <a:pPr lvl="1"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Intercast-PPG Confidential Information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500042"/>
            <a:ext cx="8929718" cy="857256"/>
          </a:xfrm>
        </p:spPr>
        <p:txBody>
          <a:bodyPr/>
          <a:lstStyle/>
          <a:p>
            <a:r>
              <a:rPr lang="en-GB" dirty="0" smtClean="0"/>
              <a:t>NTD manufacturing</a:t>
            </a:r>
            <a:br>
              <a:rPr lang="en-GB" dirty="0" smtClean="0"/>
            </a:br>
            <a:r>
              <a:rPr lang="en-GB" sz="3600" dirty="0" smtClean="0"/>
              <a:t>Quality attributes</a:t>
            </a:r>
            <a:r>
              <a:rPr lang="en-GB" dirty="0" smtClean="0"/>
              <a:t/>
            </a:r>
            <a:br>
              <a:rPr lang="en-GB" dirty="0" smtClean="0"/>
            </a:br>
            <a:endParaRPr lang="it-IT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2" y="1643050"/>
            <a:ext cx="9144032" cy="4643470"/>
          </a:xfrm>
        </p:spPr>
        <p:txBody>
          <a:bodyPr/>
          <a:lstStyle/>
          <a:p>
            <a:pPr lvl="1"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57298"/>
            <a:ext cx="914403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 quality attributes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Background</a:t>
            </a:r>
            <a:r>
              <a:rPr lang="en-US" sz="2600" kern="0" dirty="0" smtClean="0">
                <a:latin typeface="+mn-lt"/>
              </a:rPr>
              <a:t> level –presence of false tracks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kern="0" dirty="0" smtClean="0">
                <a:latin typeface="+mn-lt"/>
              </a:rPr>
              <a:t>Transparency (post-etching)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kern="0" dirty="0" smtClean="0">
                <a:latin typeface="+mn-lt"/>
              </a:rPr>
              <a:t>Sensitivity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kern="0" dirty="0" smtClean="0">
                <a:latin typeface="+mn-lt"/>
              </a:rPr>
              <a:t>Difficult to have a general criteria to set the commercial quality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kern="0" dirty="0" smtClean="0">
                <a:latin typeface="+mn-lt"/>
              </a:rPr>
              <a:t>Pre-use quality acceptance test protocol is available  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kern="0" dirty="0" smtClean="0">
                <a:latin typeface="+mn-lt"/>
              </a:rPr>
              <a:t> Quality evaluation depends on several factors as: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kern="0" dirty="0" smtClean="0">
                <a:latin typeface="+mn-lt"/>
              </a:rPr>
              <a:t>Pre-etching and etching parameters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kern="0" dirty="0" smtClean="0">
                <a:latin typeface="+mn-lt"/>
              </a:rPr>
              <a:t>Microscope Image analyzer (often custom made)</a:t>
            </a:r>
          </a:p>
          <a:p>
            <a:pPr>
              <a:spcBef>
                <a:spcPct val="20000"/>
              </a:spcBef>
            </a:pPr>
            <a:endParaRPr lang="en-US" sz="2800" kern="0" dirty="0" smtClean="0">
              <a:latin typeface="+mn-lt"/>
            </a:endParaRPr>
          </a:p>
          <a:p>
            <a:pPr lvl="1">
              <a:spcBef>
                <a:spcPct val="20000"/>
              </a:spcBef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kern="0" dirty="0" smtClean="0">
              <a:latin typeface="+mn-lt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Intercast-PPG Confidential Information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500042"/>
            <a:ext cx="8929718" cy="857256"/>
          </a:xfrm>
        </p:spPr>
        <p:txBody>
          <a:bodyPr/>
          <a:lstStyle/>
          <a:p>
            <a:r>
              <a:rPr lang="en-GB" dirty="0" smtClean="0"/>
              <a:t>NTD manufacturing</a:t>
            </a:r>
            <a:br>
              <a:rPr lang="en-GB" dirty="0" smtClean="0"/>
            </a:br>
            <a:r>
              <a:rPr lang="en-GB" sz="3600" dirty="0" smtClean="0"/>
              <a:t>Key process parameters</a:t>
            </a:r>
            <a:r>
              <a:rPr lang="en-GB" dirty="0" smtClean="0"/>
              <a:t/>
            </a:r>
            <a:br>
              <a:rPr lang="en-GB" dirty="0" smtClean="0"/>
            </a:br>
            <a:endParaRPr lang="it-IT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2" y="1643050"/>
            <a:ext cx="9144032" cy="4643470"/>
          </a:xfrm>
        </p:spPr>
        <p:txBody>
          <a:bodyPr/>
          <a:lstStyle/>
          <a:p>
            <a:pPr lvl="1"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32" y="1500174"/>
            <a:ext cx="914403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 quality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drivers are: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kern="0" baseline="0" dirty="0" smtClean="0">
                <a:latin typeface="+mn-lt"/>
              </a:rPr>
              <a:t>Monomer</a:t>
            </a:r>
            <a:r>
              <a:rPr lang="en-US" sz="2600" kern="0" dirty="0" smtClean="0">
                <a:latin typeface="+mn-lt"/>
              </a:rPr>
              <a:t> and initiator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kern="0" dirty="0" smtClean="0">
                <a:latin typeface="+mn-lt"/>
              </a:rPr>
              <a:t>Formulation and additives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kern="0" dirty="0" smtClean="0">
                <a:latin typeface="+mn-lt"/>
              </a:rPr>
              <a:t>Raw material process conditions (i.e. mixing, degassing)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kern="0" dirty="0" smtClean="0">
                <a:latin typeface="+mn-lt"/>
              </a:rPr>
              <a:t>Polymerization thermal cycle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kern="0" dirty="0" smtClean="0">
                <a:latin typeface="+mn-lt"/>
              </a:rPr>
              <a:t>Environment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kern="0" dirty="0" smtClean="0">
                <a:latin typeface="+mn-lt"/>
              </a:rPr>
              <a:t>Internal results are considered proprietary and confidential information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kern="0" dirty="0" smtClean="0">
                <a:latin typeface="+mn-lt"/>
              </a:rPr>
              <a:t>Results from experiments mentioned in scientific documents showing the main drivers will be summarized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kern="0" dirty="0" smtClean="0">
              <a:latin typeface="+mn-lt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Intercast-PPG Confidential Information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500042"/>
            <a:ext cx="8929718" cy="857256"/>
          </a:xfrm>
        </p:spPr>
        <p:txBody>
          <a:bodyPr/>
          <a:lstStyle/>
          <a:p>
            <a:r>
              <a:rPr lang="en-GB" dirty="0" smtClean="0"/>
              <a:t>NTD manufacturing</a:t>
            </a:r>
            <a:br>
              <a:rPr lang="en-GB" dirty="0" smtClean="0"/>
            </a:br>
            <a:r>
              <a:rPr lang="en-GB" sz="3600" dirty="0" smtClean="0"/>
              <a:t>Key process </a:t>
            </a:r>
            <a:r>
              <a:rPr lang="en-GB" sz="3600" dirty="0" smtClean="0"/>
              <a:t>parameters </a:t>
            </a:r>
            <a:r>
              <a:rPr lang="en-GB" dirty="0" smtClean="0"/>
              <a:t/>
            </a:r>
            <a:br>
              <a:rPr lang="en-GB" dirty="0" smtClean="0"/>
            </a:br>
            <a:endParaRPr lang="it-IT" sz="3600" dirty="0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285860"/>
            <a:ext cx="4385859" cy="3266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40638" y="1285860"/>
            <a:ext cx="4603394" cy="3198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uppo 12"/>
          <p:cNvGrpSpPr/>
          <p:nvPr/>
        </p:nvGrpSpPr>
        <p:grpSpPr>
          <a:xfrm>
            <a:off x="142844" y="5359802"/>
            <a:ext cx="8786874" cy="1569660"/>
            <a:chOff x="714348" y="4643446"/>
            <a:chExt cx="8786874" cy="1569660"/>
          </a:xfrm>
        </p:grpSpPr>
        <p:sp>
          <p:nvSpPr>
            <p:cNvPr id="9" name="Rettangolo 8"/>
            <p:cNvSpPr/>
            <p:nvPr/>
          </p:nvSpPr>
          <p:spPr>
            <a:xfrm>
              <a:off x="714348" y="4643446"/>
              <a:ext cx="8786874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 smtClean="0"/>
                <a:t>Reference:</a:t>
              </a:r>
              <a:endParaRPr lang="en-US" sz="1400" b="1" dirty="0" smtClean="0"/>
            </a:p>
            <a:p>
              <a:r>
                <a:rPr lang="en-US" sz="1400" b="1" dirty="0" smtClean="0"/>
                <a:t>CR-39 </a:t>
              </a:r>
              <a:r>
                <a:rPr lang="en-US" sz="1400" b="1" dirty="0" smtClean="0"/>
                <a:t>ACCEPTANCE TEST AND OPTIMISATION FOR </a:t>
              </a:r>
              <a:r>
                <a:rPr lang="en-US" sz="1400" b="1" dirty="0" smtClean="0"/>
                <a:t>FAST </a:t>
              </a:r>
              <a:r>
                <a:rPr lang="it-IT" sz="1400" b="1" dirty="0" smtClean="0"/>
                <a:t>NEUTRON </a:t>
              </a:r>
              <a:r>
                <a:rPr lang="it-IT" sz="1400" b="1" dirty="0" smtClean="0"/>
                <a:t>DOSIMETRY APPLICATIONS</a:t>
              </a:r>
            </a:p>
            <a:p>
              <a:r>
                <a:rPr lang="it-IT" sz="1400" dirty="0" smtClean="0"/>
                <a:t>E. </a:t>
              </a:r>
              <a:r>
                <a:rPr lang="it-IT" sz="1400" dirty="0" err="1" smtClean="0"/>
                <a:t>Fantuzzi†</a:t>
              </a:r>
              <a:r>
                <a:rPr lang="it-IT" sz="1400" dirty="0" smtClean="0"/>
                <a:t>, B. </a:t>
              </a:r>
              <a:r>
                <a:rPr lang="it-IT" sz="1400" dirty="0" err="1" smtClean="0"/>
                <a:t>Morelli†</a:t>
              </a:r>
              <a:r>
                <a:rPr lang="it-IT" sz="1400" dirty="0" smtClean="0"/>
                <a:t>, G. </a:t>
              </a:r>
              <a:r>
                <a:rPr lang="it-IT" sz="1400" dirty="0" err="1" smtClean="0"/>
                <a:t>Falangi†</a:t>
              </a:r>
              <a:r>
                <a:rPr lang="it-IT" sz="1400" dirty="0" smtClean="0"/>
                <a:t>, L. </a:t>
              </a:r>
              <a:r>
                <a:rPr lang="it-IT" sz="1400" dirty="0" err="1" smtClean="0"/>
                <a:t>Patrizii‡</a:t>
              </a:r>
              <a:r>
                <a:rPr lang="it-IT" sz="1400" dirty="0" smtClean="0"/>
                <a:t> and V. </a:t>
              </a:r>
              <a:r>
                <a:rPr lang="it-IT" sz="1400" dirty="0" err="1" smtClean="0"/>
                <a:t>Togo</a:t>
              </a:r>
              <a:r>
                <a:rPr lang="it-IT" sz="1400" dirty="0" err="1" smtClean="0"/>
                <a:t>‡</a:t>
              </a:r>
              <a:endParaRPr lang="it-IT" sz="1400" dirty="0" smtClean="0"/>
            </a:p>
            <a:p>
              <a:endParaRPr lang="it-IT" dirty="0" smtClean="0"/>
            </a:p>
            <a:p>
              <a:endParaRPr lang="it-IT" dirty="0" smtClean="0"/>
            </a:p>
            <a:p>
              <a:endParaRPr lang="it-IT" dirty="0" smtClean="0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714348" y="5286388"/>
              <a:ext cx="757242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400" dirty="0" err="1" smtClean="0"/>
                <a:t>Radiation</a:t>
              </a:r>
              <a:r>
                <a:rPr lang="it-IT" sz="1400" dirty="0" smtClean="0"/>
                <a:t> </a:t>
              </a:r>
              <a:r>
                <a:rPr lang="it-IT" sz="1400" dirty="0" err="1" smtClean="0"/>
                <a:t>Protection</a:t>
              </a:r>
              <a:r>
                <a:rPr lang="it-IT" sz="1400" dirty="0" smtClean="0"/>
                <a:t> </a:t>
              </a:r>
              <a:r>
                <a:rPr lang="it-IT" sz="1400" dirty="0" err="1" smtClean="0"/>
                <a:t>Dosimetry</a:t>
              </a:r>
              <a:r>
                <a:rPr lang="it-IT" sz="1400" dirty="0" smtClean="0"/>
                <a:t>, Vol. 101, </a:t>
              </a:r>
              <a:r>
                <a:rPr lang="it-IT" sz="1400" dirty="0" err="1" smtClean="0"/>
                <a:t>Nos</a:t>
              </a:r>
              <a:r>
                <a:rPr lang="it-IT" sz="1400" dirty="0" smtClean="0"/>
                <a:t>. 1–4, pp. 573–578 (2002)</a:t>
              </a:r>
            </a:p>
            <a:p>
              <a:r>
                <a:rPr lang="it-IT" sz="1400" dirty="0" err="1" smtClean="0"/>
                <a:t>Nuclear</a:t>
              </a:r>
              <a:r>
                <a:rPr lang="it-IT" sz="1400" dirty="0" smtClean="0"/>
                <a:t> </a:t>
              </a:r>
              <a:r>
                <a:rPr lang="it-IT" sz="1400" dirty="0" err="1" smtClean="0"/>
                <a:t>Technology</a:t>
              </a:r>
              <a:r>
                <a:rPr lang="it-IT" sz="1400" dirty="0" smtClean="0"/>
                <a:t> </a:t>
              </a:r>
              <a:r>
                <a:rPr lang="it-IT" sz="1400" dirty="0" err="1" smtClean="0"/>
                <a:t>Publishing</a:t>
              </a:r>
              <a:endParaRPr lang="it-IT" sz="1400" dirty="0"/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42844" y="469173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DOP effect on Background and Sensitivity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Intercast-PPG Confidential Information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000108"/>
            <a:ext cx="8929718" cy="857256"/>
          </a:xfrm>
        </p:spPr>
        <p:txBody>
          <a:bodyPr/>
          <a:lstStyle/>
          <a:p>
            <a:r>
              <a:rPr lang="en-GB" dirty="0" smtClean="0"/>
              <a:t>NTD manufacturing</a:t>
            </a:r>
            <a:br>
              <a:rPr lang="en-GB" dirty="0" smtClean="0"/>
            </a:br>
            <a:r>
              <a:rPr lang="it-IT" sz="3600" dirty="0" err="1" smtClean="0"/>
              <a:t>Quality</a:t>
            </a:r>
            <a:r>
              <a:rPr lang="it-IT" sz="3600" dirty="0" smtClean="0"/>
              <a:t> </a:t>
            </a:r>
            <a:r>
              <a:rPr lang="it-IT" sz="3600" dirty="0" err="1" smtClean="0"/>
              <a:t>assessment</a:t>
            </a:r>
            <a:r>
              <a:rPr lang="it-IT" sz="3600" dirty="0" smtClean="0"/>
              <a:t> in 2008 production</a:t>
            </a:r>
            <a:br>
              <a:rPr lang="it-IT" sz="3600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it-IT" sz="3600" dirty="0"/>
          </a:p>
        </p:txBody>
      </p:sp>
      <p:graphicFrame>
        <p:nvGraphicFramePr>
          <p:cNvPr id="10" name="Grafico 9"/>
          <p:cNvGraphicFramePr/>
          <p:nvPr/>
        </p:nvGraphicFramePr>
        <p:xfrm>
          <a:off x="2285984" y="428604"/>
          <a:ext cx="4572000" cy="4381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85720" y="4786322"/>
            <a:ext cx="842968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 80% of SSNTDs cast in 2008 have less than 20 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false-tracks cm</a:t>
            </a:r>
            <a:r>
              <a:rPr lang="en-US" sz="2800" kern="0" baseline="30000" dirty="0" smtClean="0">
                <a:latin typeface="+mn-lt"/>
              </a:rPr>
              <a:t>-2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t-IT" sz="2800" dirty="0" err="1" smtClean="0"/>
              <a:t>Gammadata</a:t>
            </a:r>
            <a:r>
              <a:rPr lang="it-IT" sz="2800" dirty="0" smtClean="0"/>
              <a:t> </a:t>
            </a:r>
            <a:r>
              <a:rPr lang="it-IT" sz="2800" dirty="0" err="1" smtClean="0"/>
              <a:t>Mätteknik</a:t>
            </a:r>
            <a:r>
              <a:rPr lang="it-IT" sz="2800" dirty="0" smtClean="0"/>
              <a:t> </a:t>
            </a:r>
            <a:r>
              <a:rPr lang="it-IT" sz="2800" dirty="0" smtClean="0"/>
              <a:t>AB </a:t>
            </a:r>
            <a:r>
              <a:rPr lang="en-US" sz="2800" kern="0" dirty="0" smtClean="0">
                <a:latin typeface="+mn-lt"/>
              </a:rPr>
              <a:t>acceptance test</a:t>
            </a:r>
            <a:r>
              <a:rPr lang="en-US" sz="2800" kern="0" dirty="0" smtClean="0">
                <a:latin typeface="+mn-lt"/>
              </a:rPr>
              <a:t> </a:t>
            </a:r>
            <a:r>
              <a:rPr lang="en-US" sz="2800" kern="0" dirty="0" smtClean="0">
                <a:latin typeface="+mn-lt"/>
              </a:rPr>
              <a:t>for </a:t>
            </a:r>
            <a:r>
              <a:rPr lang="en-US" sz="2800" kern="0" dirty="0" smtClean="0">
                <a:latin typeface="+mn-lt"/>
              </a:rPr>
              <a:t>Radon </a:t>
            </a:r>
            <a:r>
              <a:rPr lang="en-US" sz="2800" kern="0" dirty="0" err="1" smtClean="0">
                <a:latin typeface="+mn-lt"/>
              </a:rPr>
              <a:t>dosimetry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kern="0" dirty="0" smtClean="0">
              <a:latin typeface="+mn-lt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Grafico 5"/>
          <p:cNvGraphicFramePr/>
          <p:nvPr/>
        </p:nvGraphicFramePr>
        <p:xfrm>
          <a:off x="1285852" y="928670"/>
          <a:ext cx="6286544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C:\Users\cre6373\AppData\Local\Microsoft\Windows\Temporary Internet Files\Content.Outlook\HGUBDIX6\fig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928670"/>
            <a:ext cx="5810806" cy="4071966"/>
          </a:xfrm>
          <a:prstGeom prst="rect">
            <a:avLst/>
          </a:prstGeom>
          <a:noFill/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Intercast-PPG Confidential Information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000108"/>
            <a:ext cx="8929718" cy="857256"/>
          </a:xfrm>
        </p:spPr>
        <p:txBody>
          <a:bodyPr/>
          <a:lstStyle/>
          <a:p>
            <a:r>
              <a:rPr lang="en-GB" dirty="0" smtClean="0"/>
              <a:t>NTD manufacturing</a:t>
            </a:r>
            <a:br>
              <a:rPr lang="en-GB" dirty="0" smtClean="0"/>
            </a:br>
            <a:r>
              <a:rPr lang="en-GB" sz="3600" dirty="0" smtClean="0"/>
              <a:t>Single sheet analysis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it-IT" sz="3600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85720" y="4795414"/>
            <a:ext cx="842968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kern="0" dirty="0" smtClean="0">
                <a:latin typeface="+mn-lt"/>
              </a:rPr>
              <a:t>About 78% of a </a:t>
            </a:r>
            <a:r>
              <a:rPr lang="en-US" sz="2800" kern="0" dirty="0" smtClean="0">
                <a:latin typeface="+mn-lt"/>
              </a:rPr>
              <a:t>large </a:t>
            </a:r>
            <a:r>
              <a:rPr lang="en-US" sz="2800" kern="0" dirty="0" smtClean="0">
                <a:latin typeface="+mn-lt"/>
              </a:rPr>
              <a:t>sheet has a background lower than 25 </a:t>
            </a:r>
            <a:r>
              <a:rPr lang="en-US" sz="2800" kern="0" dirty="0" smtClean="0">
                <a:latin typeface="+mn-lt"/>
              </a:rPr>
              <a:t>false-tracks cm</a:t>
            </a:r>
            <a:r>
              <a:rPr lang="en-US" sz="2800" kern="0" baseline="30000" dirty="0" smtClean="0">
                <a:latin typeface="+mn-lt"/>
              </a:rPr>
              <a:t>-2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600" b="1" kern="0" dirty="0" smtClean="0">
                <a:latin typeface="+mn-lt"/>
              </a:rPr>
              <a:t>Reference:</a:t>
            </a:r>
            <a:endParaRPr lang="en-US" sz="1600" b="1" kern="0" dirty="0" smtClean="0">
              <a:latin typeface="+mn-lt"/>
            </a:endParaRPr>
          </a:p>
          <a:p>
            <a:r>
              <a:rPr lang="it-IT" dirty="0" smtClean="0"/>
              <a:t>Mariotti, F. </a:t>
            </a:r>
            <a:r>
              <a:rPr lang="it-IT" dirty="0" err="1" smtClean="0"/>
              <a:t>et</a:t>
            </a:r>
            <a:r>
              <a:rPr lang="it-IT" dirty="0" smtClean="0"/>
              <a:t> al</a:t>
            </a:r>
            <a:r>
              <a:rPr lang="it-IT" dirty="0" smtClean="0"/>
              <a:t>., Private </a:t>
            </a:r>
            <a:r>
              <a:rPr lang="en-US" dirty="0" smtClean="0"/>
              <a:t>Communication</a:t>
            </a:r>
          </a:p>
          <a:p>
            <a:r>
              <a:rPr lang="en-US" i="1" dirty="0" smtClean="0"/>
              <a:t>ENEA  –  Radiation Protection Institute, V</a:t>
            </a:r>
            <a:r>
              <a:rPr lang="it-IT" i="1" dirty="0" err="1" smtClean="0"/>
              <a:t>ia</a:t>
            </a:r>
            <a:r>
              <a:rPr lang="it-IT" i="1" dirty="0" smtClean="0"/>
              <a:t> dei colli 16 – 40136 Bologna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kern="0" dirty="0" smtClean="0">
              <a:latin typeface="+mn-lt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Intercast-PPG Confidential Information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500042"/>
            <a:ext cx="8929718" cy="857256"/>
          </a:xfrm>
        </p:spPr>
        <p:txBody>
          <a:bodyPr/>
          <a:lstStyle/>
          <a:p>
            <a:r>
              <a:rPr lang="en-GB" dirty="0" smtClean="0"/>
              <a:t>NTD manufacturing</a:t>
            </a:r>
            <a:br>
              <a:rPr lang="en-GB" dirty="0" smtClean="0"/>
            </a:br>
            <a:r>
              <a:rPr lang="en-GB" sz="3600" dirty="0" smtClean="0"/>
              <a:t>Conclusions</a:t>
            </a:r>
            <a:r>
              <a:rPr lang="en-GB" dirty="0" smtClean="0"/>
              <a:t/>
            </a:r>
            <a:br>
              <a:rPr lang="en-GB" dirty="0" smtClean="0"/>
            </a:br>
            <a:endParaRPr lang="it-IT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2" y="1643050"/>
            <a:ext cx="9144032" cy="4643470"/>
          </a:xfrm>
        </p:spPr>
        <p:txBody>
          <a:bodyPr/>
          <a:lstStyle/>
          <a:p>
            <a:pPr lvl="1"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32" y="1500174"/>
            <a:ext cx="914403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Quality key drivers for CR-39</a:t>
            </a:r>
            <a:r>
              <a:rPr kumimoji="0" lang="en-US" sz="2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®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NTD have been identified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kern="0" dirty="0" smtClean="0">
                <a:latin typeface="+mn-lt"/>
              </a:rPr>
              <a:t>Technological measures have been taken designing a process to assure a reliable quality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kern="0" dirty="0" smtClean="0">
                <a:latin typeface="+mn-lt"/>
              </a:rPr>
              <a:t>Formulation tuning </a:t>
            </a:r>
            <a:r>
              <a:rPr lang="en-US" sz="2800" kern="0" dirty="0" smtClean="0">
                <a:latin typeface="+mn-lt"/>
              </a:rPr>
              <a:t>is possible to </a:t>
            </a:r>
            <a:r>
              <a:rPr lang="en-US" sz="2800" kern="0" dirty="0" smtClean="0">
                <a:latin typeface="+mn-lt"/>
              </a:rPr>
              <a:t>meet specific needs (i.e. Sensitivity level for </a:t>
            </a:r>
            <a:r>
              <a:rPr lang="en-US" sz="2800" kern="0" dirty="0" smtClean="0">
                <a:latin typeface="+mn-lt"/>
              </a:rPr>
              <a:t>fast-neutron </a:t>
            </a:r>
            <a:r>
              <a:rPr lang="en-US" sz="2800" kern="0" dirty="0" smtClean="0">
                <a:latin typeface="+mn-lt"/>
              </a:rPr>
              <a:t>or </a:t>
            </a:r>
            <a:r>
              <a:rPr lang="en-US" sz="2800" kern="0" dirty="0" err="1" smtClean="0">
                <a:latin typeface="+mn-lt"/>
              </a:rPr>
              <a:t>alfa</a:t>
            </a:r>
            <a:r>
              <a:rPr lang="en-US" sz="2800" kern="0" dirty="0" smtClean="0">
                <a:latin typeface="+mn-lt"/>
              </a:rPr>
              <a:t> particles </a:t>
            </a:r>
            <a:r>
              <a:rPr lang="en-US" sz="2800" kern="0" dirty="0" err="1" smtClean="0">
                <a:latin typeface="+mn-lt"/>
              </a:rPr>
              <a:t>dosimetry</a:t>
            </a:r>
            <a:r>
              <a:rPr lang="en-US" sz="2800" kern="0" dirty="0" smtClean="0">
                <a:latin typeface="+mn-lt"/>
              </a:rPr>
              <a:t>)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kern="0" dirty="0" smtClean="0"/>
              <a:t>Q</a:t>
            </a:r>
            <a:r>
              <a:rPr lang="en-US" sz="2800" kern="0" dirty="0" smtClean="0"/>
              <a:t>uality </a:t>
            </a:r>
            <a:r>
              <a:rPr lang="en-US" sz="2800" kern="0" dirty="0" smtClean="0"/>
              <a:t>acceptance test </a:t>
            </a:r>
            <a:r>
              <a:rPr lang="en-US" sz="2800" kern="0" dirty="0" smtClean="0"/>
              <a:t>is </a:t>
            </a:r>
            <a:r>
              <a:rPr lang="en-US" sz="2800" kern="0" dirty="0" smtClean="0"/>
              <a:t>available  </a:t>
            </a:r>
            <a:endParaRPr lang="en-US" sz="2800" kern="0" dirty="0" smtClean="0">
              <a:latin typeface="+mn-lt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kern="0" dirty="0" smtClean="0">
                <a:latin typeface="+mn-lt"/>
              </a:rPr>
              <a:t>An R&amp;D program is still ongoing to better control and improve the quality of </a:t>
            </a:r>
            <a:r>
              <a:rPr lang="en-US" sz="2800" kern="0" dirty="0" err="1" smtClean="0">
                <a:latin typeface="+mn-lt"/>
              </a:rPr>
              <a:t>Intercast</a:t>
            </a:r>
            <a:r>
              <a:rPr lang="en-US" sz="2800" kern="0" dirty="0" smtClean="0">
                <a:latin typeface="+mn-lt"/>
              </a:rPr>
              <a:t> CR-39</a:t>
            </a:r>
            <a:r>
              <a:rPr lang="en-US" sz="2800" kern="0" baseline="30000" dirty="0" smtClean="0">
                <a:latin typeface="+mn-lt"/>
              </a:rPr>
              <a:t>®</a:t>
            </a:r>
            <a:r>
              <a:rPr lang="en-US" sz="2800" kern="0" dirty="0" smtClean="0">
                <a:latin typeface="+mn-lt"/>
              </a:rPr>
              <a:t> sheets for NTD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3102</TotalTime>
  <Words>495</Words>
  <Application>Microsoft Office PowerPoint</Application>
  <PresentationFormat>Presentazione su schermo (4:3)</PresentationFormat>
  <Paragraphs>82</Paragraphs>
  <Slides>9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Struttura predefinita</vt:lpstr>
      <vt:lpstr>Personalizza struttura</vt:lpstr>
      <vt:lpstr>Photo Editor Photo</vt:lpstr>
      <vt:lpstr>Intercast Europe:  Industrial Manufacturing of CR-39®-based Solid State Nuclear Track Detectors</vt:lpstr>
      <vt:lpstr>NTD manufacturing Introduction</vt:lpstr>
      <vt:lpstr>NTD manufacturing  Main commercial application  </vt:lpstr>
      <vt:lpstr>NTD manufacturing Quality attributes </vt:lpstr>
      <vt:lpstr>NTD manufacturing Key process parameters </vt:lpstr>
      <vt:lpstr>NTD manufacturing Key process parameters  </vt:lpstr>
      <vt:lpstr>NTD manufacturing Quality assessment in 2008 production  </vt:lpstr>
      <vt:lpstr>NTD manufacturing Single sheet analysis  </vt:lpstr>
      <vt:lpstr>NTD manufacturing Conclusions </vt:lpstr>
    </vt:vector>
  </TitlesOfParts>
  <Company>PPG Industries,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IC/TOI Technical and commercial Opportunitites</dc:title>
  <dc:creator>PPG</dc:creator>
  <cp:lastModifiedBy>Federico Menta</cp:lastModifiedBy>
  <cp:revision>91</cp:revision>
  <dcterms:created xsi:type="dcterms:W3CDTF">2008-03-28T15:06:47Z</dcterms:created>
  <dcterms:modified xsi:type="dcterms:W3CDTF">2008-08-29T13:19:20Z</dcterms:modified>
</cp:coreProperties>
</file>