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1" r:id="rId4"/>
    <p:sldId id="262" r:id="rId5"/>
    <p:sldId id="265" r:id="rId6"/>
    <p:sldId id="269" r:id="rId7"/>
    <p:sldId id="266" r:id="rId8"/>
    <p:sldId id="276" r:id="rId9"/>
    <p:sldId id="275" r:id="rId10"/>
    <p:sldId id="281" r:id="rId11"/>
    <p:sldId id="272" r:id="rId12"/>
    <p:sldId id="273" r:id="rId13"/>
    <p:sldId id="274" r:id="rId14"/>
    <p:sldId id="277" r:id="rId15"/>
    <p:sldId id="259" r:id="rId16"/>
    <p:sldId id="263" r:id="rId17"/>
    <p:sldId id="279" r:id="rId18"/>
    <p:sldId id="278" r:id="rId19"/>
    <p:sldId id="270" r:id="rId20"/>
    <p:sldId id="271" r:id="rId21"/>
    <p:sldId id="267" r:id="rId22"/>
    <p:sldId id="268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69E21-CE5E-4EA6-AF5B-9607C1C35F4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D589087A-DF10-41F0-BA19-0D6883194A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</a:rPr>
            <a:t>AFM Scan</a:t>
          </a:r>
          <a:endParaRPr kumimoji="0" lang="en-US" b="0" i="0" u="none" strike="noStrike" cap="none" normalizeH="0" baseline="0" dirty="0" smtClean="0">
            <a:ln/>
            <a:effectLst/>
          </a:endParaRPr>
        </a:p>
      </dgm:t>
    </dgm:pt>
    <dgm:pt modelId="{16D5B52B-7264-4494-8356-E20B13807228}" type="parTrans" cxnId="{2726CEB3-214D-49E1-967B-77CDFA2DEB82}">
      <dgm:prSet/>
      <dgm:spPr/>
    </dgm:pt>
    <dgm:pt modelId="{DCAE9C06-EF9D-4FBA-8F03-A6B265562D09}" type="sibTrans" cxnId="{2726CEB3-214D-49E1-967B-77CDFA2DEB82}">
      <dgm:prSet/>
      <dgm:spPr/>
    </dgm:pt>
    <dgm:pt modelId="{0BD94D1F-914B-42F3-8FE4-61CF34A3747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</a:rPr>
            <a:t>Topographic Map</a:t>
          </a:r>
        </a:p>
      </dgm:t>
    </dgm:pt>
    <dgm:pt modelId="{AFF476AA-9747-445F-B6DC-83E50BA1AE0F}" type="parTrans" cxnId="{5863B655-560C-4AE8-A4F0-CA4FFB311BF2}">
      <dgm:prSet/>
      <dgm:spPr/>
    </dgm:pt>
    <dgm:pt modelId="{51F369B4-734E-4CB0-8DC4-73FF798BB2DF}" type="sibTrans" cxnId="{5863B655-560C-4AE8-A4F0-CA4FFB311BF2}">
      <dgm:prSet/>
      <dgm:spPr/>
    </dgm:pt>
    <dgm:pt modelId="{9604856B-FECE-415B-B627-F682D4C8A60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</a:rPr>
            <a:t>Ellipse Fitting</a:t>
          </a:r>
          <a:endParaRPr kumimoji="0" lang="en-US" b="0" i="0" u="none" strike="noStrike" cap="none" normalizeH="0" baseline="0" dirty="0" smtClean="0">
            <a:ln/>
            <a:effectLst/>
          </a:endParaRPr>
        </a:p>
      </dgm:t>
    </dgm:pt>
    <dgm:pt modelId="{DA179175-E409-4F6C-94E9-B2AE0961BE02}" type="parTrans" cxnId="{81EA85AA-18D5-415D-8409-A9BD9BA25DAB}">
      <dgm:prSet/>
      <dgm:spPr/>
    </dgm:pt>
    <dgm:pt modelId="{A3A3031B-5760-4C80-B158-F0EA3D29AD3F}" type="sibTrans" cxnId="{81EA85AA-18D5-415D-8409-A9BD9BA25DAB}">
      <dgm:prSet/>
      <dgm:spPr/>
    </dgm:pt>
    <dgm:pt modelId="{1030DF36-6E48-45FF-8D41-65566B4039CF}" type="pres">
      <dgm:prSet presAssocID="{B9069E21-CE5E-4EA6-AF5B-9607C1C35F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8EAEF26-BB4A-4779-8E8D-118C43EBB749}" type="pres">
      <dgm:prSet presAssocID="{D589087A-DF10-41F0-BA19-0D6883194A07}" presName="hierRoot1" presStyleCnt="0">
        <dgm:presLayoutVars>
          <dgm:hierBranch/>
        </dgm:presLayoutVars>
      </dgm:prSet>
      <dgm:spPr/>
    </dgm:pt>
    <dgm:pt modelId="{B7BF51E3-BD1A-4196-901E-D90D94D899EA}" type="pres">
      <dgm:prSet presAssocID="{D589087A-DF10-41F0-BA19-0D6883194A07}" presName="rootComposite1" presStyleCnt="0"/>
      <dgm:spPr/>
    </dgm:pt>
    <dgm:pt modelId="{2D9A3305-F103-4A7D-93CA-D784020D2828}" type="pres">
      <dgm:prSet presAssocID="{D589087A-DF10-41F0-BA19-0D6883194A0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A16EB0-BCFE-44B0-A9CE-CC6523AA704A}" type="pres">
      <dgm:prSet presAssocID="{D589087A-DF10-41F0-BA19-0D6883194A0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E9EC38-5031-4741-80D0-AFA966695BAD}" type="pres">
      <dgm:prSet presAssocID="{D589087A-DF10-41F0-BA19-0D6883194A07}" presName="hierChild2" presStyleCnt="0"/>
      <dgm:spPr/>
    </dgm:pt>
    <dgm:pt modelId="{08FC415F-0A06-47FF-B481-B639F3EDA4A0}" type="pres">
      <dgm:prSet presAssocID="{AFF476AA-9747-445F-B6DC-83E50BA1AE0F}" presName="Name35" presStyleLbl="parChTrans1D2" presStyleIdx="0" presStyleCnt="1"/>
      <dgm:spPr/>
    </dgm:pt>
    <dgm:pt modelId="{15D2425A-170F-486B-BE6E-3F7E99BE6593}" type="pres">
      <dgm:prSet presAssocID="{0BD94D1F-914B-42F3-8FE4-61CF34A37472}" presName="hierRoot2" presStyleCnt="0">
        <dgm:presLayoutVars>
          <dgm:hierBranch/>
        </dgm:presLayoutVars>
      </dgm:prSet>
      <dgm:spPr/>
    </dgm:pt>
    <dgm:pt modelId="{9EA6CF95-70B1-48BD-AA56-B417E3C085DA}" type="pres">
      <dgm:prSet presAssocID="{0BD94D1F-914B-42F3-8FE4-61CF34A37472}" presName="rootComposite" presStyleCnt="0"/>
      <dgm:spPr/>
    </dgm:pt>
    <dgm:pt modelId="{1FA060BB-9E4E-4333-88D2-DE6F75179ED6}" type="pres">
      <dgm:prSet presAssocID="{0BD94D1F-914B-42F3-8FE4-61CF34A3747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F82A45-CCAB-48A1-9AC4-60BEB450F824}" type="pres">
      <dgm:prSet presAssocID="{0BD94D1F-914B-42F3-8FE4-61CF34A37472}" presName="rootConnector" presStyleLbl="node2" presStyleIdx="0" presStyleCnt="1"/>
      <dgm:spPr/>
      <dgm:t>
        <a:bodyPr/>
        <a:lstStyle/>
        <a:p>
          <a:endParaRPr lang="en-US"/>
        </a:p>
      </dgm:t>
    </dgm:pt>
    <dgm:pt modelId="{95E2B89E-7999-40EB-AB93-64CE9D8F2041}" type="pres">
      <dgm:prSet presAssocID="{0BD94D1F-914B-42F3-8FE4-61CF34A37472}" presName="hierChild4" presStyleCnt="0"/>
      <dgm:spPr/>
    </dgm:pt>
    <dgm:pt modelId="{05D79799-8AE3-4E98-A8AD-F55F8BAC87FB}" type="pres">
      <dgm:prSet presAssocID="{DA179175-E409-4F6C-94E9-B2AE0961BE02}" presName="Name35" presStyleLbl="parChTrans1D3" presStyleIdx="0" presStyleCnt="1"/>
      <dgm:spPr/>
    </dgm:pt>
    <dgm:pt modelId="{EA759DCA-1777-4013-A74F-BBB5A0113076}" type="pres">
      <dgm:prSet presAssocID="{9604856B-FECE-415B-B627-F682D4C8A606}" presName="hierRoot2" presStyleCnt="0">
        <dgm:presLayoutVars>
          <dgm:hierBranch val="r"/>
        </dgm:presLayoutVars>
      </dgm:prSet>
      <dgm:spPr/>
    </dgm:pt>
    <dgm:pt modelId="{230C3C5E-2443-4439-9768-D9AC91953F3B}" type="pres">
      <dgm:prSet presAssocID="{9604856B-FECE-415B-B627-F682D4C8A606}" presName="rootComposite" presStyleCnt="0"/>
      <dgm:spPr/>
    </dgm:pt>
    <dgm:pt modelId="{A37FAF22-20AD-421C-B1D9-8D1BFD0597C9}" type="pres">
      <dgm:prSet presAssocID="{9604856B-FECE-415B-B627-F682D4C8A606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459EC5-D2E2-43A6-981E-29EAC4D87AB7}" type="pres">
      <dgm:prSet presAssocID="{9604856B-FECE-415B-B627-F682D4C8A606}" presName="rootConnector" presStyleLbl="node3" presStyleIdx="0" presStyleCnt="1"/>
      <dgm:spPr/>
      <dgm:t>
        <a:bodyPr/>
        <a:lstStyle/>
        <a:p>
          <a:endParaRPr lang="en-US"/>
        </a:p>
      </dgm:t>
    </dgm:pt>
    <dgm:pt modelId="{D5D64193-A2D1-4D8C-BC2B-67E92FD10990}" type="pres">
      <dgm:prSet presAssocID="{9604856B-FECE-415B-B627-F682D4C8A606}" presName="hierChild4" presStyleCnt="0"/>
      <dgm:spPr/>
    </dgm:pt>
    <dgm:pt modelId="{F14060F0-B7FE-4CC1-8DB9-7ED61BAFB21B}" type="pres">
      <dgm:prSet presAssocID="{9604856B-FECE-415B-B627-F682D4C8A606}" presName="hierChild5" presStyleCnt="0"/>
      <dgm:spPr/>
    </dgm:pt>
    <dgm:pt modelId="{A631FEAA-A7FA-4EA0-B0AA-10C7766469A9}" type="pres">
      <dgm:prSet presAssocID="{0BD94D1F-914B-42F3-8FE4-61CF34A37472}" presName="hierChild5" presStyleCnt="0"/>
      <dgm:spPr/>
    </dgm:pt>
    <dgm:pt modelId="{99F0C299-E8B9-4100-A3B9-D90190876051}" type="pres">
      <dgm:prSet presAssocID="{D589087A-DF10-41F0-BA19-0D6883194A07}" presName="hierChild3" presStyleCnt="0"/>
      <dgm:spPr/>
    </dgm:pt>
  </dgm:ptLst>
  <dgm:cxnLst>
    <dgm:cxn modelId="{482555CF-BF9D-42F6-BAE0-B0C6D58B83FD}" type="presOf" srcId="{DA179175-E409-4F6C-94E9-B2AE0961BE02}" destId="{05D79799-8AE3-4E98-A8AD-F55F8BAC87FB}" srcOrd="0" destOrd="0" presId="urn:microsoft.com/office/officeart/2005/8/layout/orgChart1"/>
    <dgm:cxn modelId="{768234DE-B4EF-4811-B390-3D23F40B7CAF}" type="presOf" srcId="{9604856B-FECE-415B-B627-F682D4C8A606}" destId="{A37FAF22-20AD-421C-B1D9-8D1BFD0597C9}" srcOrd="0" destOrd="0" presId="urn:microsoft.com/office/officeart/2005/8/layout/orgChart1"/>
    <dgm:cxn modelId="{F5E860DC-91B7-49F6-BCA2-B7F75A357670}" type="presOf" srcId="{9604856B-FECE-415B-B627-F682D4C8A606}" destId="{0C459EC5-D2E2-43A6-981E-29EAC4D87AB7}" srcOrd="1" destOrd="0" presId="urn:microsoft.com/office/officeart/2005/8/layout/orgChart1"/>
    <dgm:cxn modelId="{119EB437-D0AA-4F3A-A496-F089BE76885F}" type="presOf" srcId="{B9069E21-CE5E-4EA6-AF5B-9607C1C35F4E}" destId="{1030DF36-6E48-45FF-8D41-65566B4039CF}" srcOrd="0" destOrd="0" presId="urn:microsoft.com/office/officeart/2005/8/layout/orgChart1"/>
    <dgm:cxn modelId="{5863B655-560C-4AE8-A4F0-CA4FFB311BF2}" srcId="{D589087A-DF10-41F0-BA19-0D6883194A07}" destId="{0BD94D1F-914B-42F3-8FE4-61CF34A37472}" srcOrd="0" destOrd="0" parTransId="{AFF476AA-9747-445F-B6DC-83E50BA1AE0F}" sibTransId="{51F369B4-734E-4CB0-8DC4-73FF798BB2DF}"/>
    <dgm:cxn modelId="{EC4287B1-6103-435F-A6E2-E0B450FC47AA}" type="presOf" srcId="{AFF476AA-9747-445F-B6DC-83E50BA1AE0F}" destId="{08FC415F-0A06-47FF-B481-B639F3EDA4A0}" srcOrd="0" destOrd="0" presId="urn:microsoft.com/office/officeart/2005/8/layout/orgChart1"/>
    <dgm:cxn modelId="{80C13384-62BF-44E9-9E32-152BB11CF52E}" type="presOf" srcId="{0BD94D1F-914B-42F3-8FE4-61CF34A37472}" destId="{1FA060BB-9E4E-4333-88D2-DE6F75179ED6}" srcOrd="0" destOrd="0" presId="urn:microsoft.com/office/officeart/2005/8/layout/orgChart1"/>
    <dgm:cxn modelId="{2726CEB3-214D-49E1-967B-77CDFA2DEB82}" srcId="{B9069E21-CE5E-4EA6-AF5B-9607C1C35F4E}" destId="{D589087A-DF10-41F0-BA19-0D6883194A07}" srcOrd="0" destOrd="0" parTransId="{16D5B52B-7264-4494-8356-E20B13807228}" sibTransId="{DCAE9C06-EF9D-4FBA-8F03-A6B265562D09}"/>
    <dgm:cxn modelId="{B6271CBD-2D63-499F-AE06-FF21F863F86F}" type="presOf" srcId="{0BD94D1F-914B-42F3-8FE4-61CF34A37472}" destId="{D7F82A45-CCAB-48A1-9AC4-60BEB450F824}" srcOrd="1" destOrd="0" presId="urn:microsoft.com/office/officeart/2005/8/layout/orgChart1"/>
    <dgm:cxn modelId="{81EA85AA-18D5-415D-8409-A9BD9BA25DAB}" srcId="{0BD94D1F-914B-42F3-8FE4-61CF34A37472}" destId="{9604856B-FECE-415B-B627-F682D4C8A606}" srcOrd="0" destOrd="0" parTransId="{DA179175-E409-4F6C-94E9-B2AE0961BE02}" sibTransId="{A3A3031B-5760-4C80-B158-F0EA3D29AD3F}"/>
    <dgm:cxn modelId="{5F304666-A758-4E89-BF1C-B1EA4F1A2F79}" type="presOf" srcId="{D589087A-DF10-41F0-BA19-0D6883194A07}" destId="{23A16EB0-BCFE-44B0-A9CE-CC6523AA704A}" srcOrd="1" destOrd="0" presId="urn:microsoft.com/office/officeart/2005/8/layout/orgChart1"/>
    <dgm:cxn modelId="{48AB0A2F-EA0D-4677-B5D8-D64F684E3606}" type="presOf" srcId="{D589087A-DF10-41F0-BA19-0D6883194A07}" destId="{2D9A3305-F103-4A7D-93CA-D784020D2828}" srcOrd="0" destOrd="0" presId="urn:microsoft.com/office/officeart/2005/8/layout/orgChart1"/>
    <dgm:cxn modelId="{FB5BD090-AACF-4F62-99FA-FE2AFFC9356A}" type="presParOf" srcId="{1030DF36-6E48-45FF-8D41-65566B4039CF}" destId="{F8EAEF26-BB4A-4779-8E8D-118C43EBB749}" srcOrd="0" destOrd="0" presId="urn:microsoft.com/office/officeart/2005/8/layout/orgChart1"/>
    <dgm:cxn modelId="{914C1F02-A12E-40BD-AFC3-E21C7E5A9326}" type="presParOf" srcId="{F8EAEF26-BB4A-4779-8E8D-118C43EBB749}" destId="{B7BF51E3-BD1A-4196-901E-D90D94D899EA}" srcOrd="0" destOrd="0" presId="urn:microsoft.com/office/officeart/2005/8/layout/orgChart1"/>
    <dgm:cxn modelId="{9FB46196-1A07-4201-B502-1AE98A53E95B}" type="presParOf" srcId="{B7BF51E3-BD1A-4196-901E-D90D94D899EA}" destId="{2D9A3305-F103-4A7D-93CA-D784020D2828}" srcOrd="0" destOrd="0" presId="urn:microsoft.com/office/officeart/2005/8/layout/orgChart1"/>
    <dgm:cxn modelId="{DBADDF32-AD22-4B6F-AB67-F1B88EE6FED9}" type="presParOf" srcId="{B7BF51E3-BD1A-4196-901E-D90D94D899EA}" destId="{23A16EB0-BCFE-44B0-A9CE-CC6523AA704A}" srcOrd="1" destOrd="0" presId="urn:microsoft.com/office/officeart/2005/8/layout/orgChart1"/>
    <dgm:cxn modelId="{AA022150-5BC0-40B7-A5A6-4465F2386D76}" type="presParOf" srcId="{F8EAEF26-BB4A-4779-8E8D-118C43EBB749}" destId="{DDE9EC38-5031-4741-80D0-AFA966695BAD}" srcOrd="1" destOrd="0" presId="urn:microsoft.com/office/officeart/2005/8/layout/orgChart1"/>
    <dgm:cxn modelId="{D0E512D1-5242-4AFE-9E49-2BF48A84C584}" type="presParOf" srcId="{DDE9EC38-5031-4741-80D0-AFA966695BAD}" destId="{08FC415F-0A06-47FF-B481-B639F3EDA4A0}" srcOrd="0" destOrd="0" presId="urn:microsoft.com/office/officeart/2005/8/layout/orgChart1"/>
    <dgm:cxn modelId="{B49F12B8-0A6B-4A36-9A2C-E4316C8937BF}" type="presParOf" srcId="{DDE9EC38-5031-4741-80D0-AFA966695BAD}" destId="{15D2425A-170F-486B-BE6E-3F7E99BE6593}" srcOrd="1" destOrd="0" presId="urn:microsoft.com/office/officeart/2005/8/layout/orgChart1"/>
    <dgm:cxn modelId="{EFDDB268-213F-4543-AC56-75C60E40C93C}" type="presParOf" srcId="{15D2425A-170F-486B-BE6E-3F7E99BE6593}" destId="{9EA6CF95-70B1-48BD-AA56-B417E3C085DA}" srcOrd="0" destOrd="0" presId="urn:microsoft.com/office/officeart/2005/8/layout/orgChart1"/>
    <dgm:cxn modelId="{E6E8E00A-18A0-4961-934F-4402FD5CBE5D}" type="presParOf" srcId="{9EA6CF95-70B1-48BD-AA56-B417E3C085DA}" destId="{1FA060BB-9E4E-4333-88D2-DE6F75179ED6}" srcOrd="0" destOrd="0" presId="urn:microsoft.com/office/officeart/2005/8/layout/orgChart1"/>
    <dgm:cxn modelId="{1D762F71-C5E2-4A89-8151-5774EAC6DF02}" type="presParOf" srcId="{9EA6CF95-70B1-48BD-AA56-B417E3C085DA}" destId="{D7F82A45-CCAB-48A1-9AC4-60BEB450F824}" srcOrd="1" destOrd="0" presId="urn:microsoft.com/office/officeart/2005/8/layout/orgChart1"/>
    <dgm:cxn modelId="{844B5283-ED6E-46CF-B7FF-87D6550FB1C2}" type="presParOf" srcId="{15D2425A-170F-486B-BE6E-3F7E99BE6593}" destId="{95E2B89E-7999-40EB-AB93-64CE9D8F2041}" srcOrd="1" destOrd="0" presId="urn:microsoft.com/office/officeart/2005/8/layout/orgChart1"/>
    <dgm:cxn modelId="{0316EF88-FEBB-4D08-9D23-F3B81B1C26D2}" type="presParOf" srcId="{95E2B89E-7999-40EB-AB93-64CE9D8F2041}" destId="{05D79799-8AE3-4E98-A8AD-F55F8BAC87FB}" srcOrd="0" destOrd="0" presId="urn:microsoft.com/office/officeart/2005/8/layout/orgChart1"/>
    <dgm:cxn modelId="{25793CE9-9CA5-48A2-B3FE-AE3DE0DF46ED}" type="presParOf" srcId="{95E2B89E-7999-40EB-AB93-64CE9D8F2041}" destId="{EA759DCA-1777-4013-A74F-BBB5A0113076}" srcOrd="1" destOrd="0" presId="urn:microsoft.com/office/officeart/2005/8/layout/orgChart1"/>
    <dgm:cxn modelId="{10BA49A6-122E-4601-9927-4B525E25FEEE}" type="presParOf" srcId="{EA759DCA-1777-4013-A74F-BBB5A0113076}" destId="{230C3C5E-2443-4439-9768-D9AC91953F3B}" srcOrd="0" destOrd="0" presId="urn:microsoft.com/office/officeart/2005/8/layout/orgChart1"/>
    <dgm:cxn modelId="{5E7DB463-9838-4570-8A3F-3504EEDC1D79}" type="presParOf" srcId="{230C3C5E-2443-4439-9768-D9AC91953F3B}" destId="{A37FAF22-20AD-421C-B1D9-8D1BFD0597C9}" srcOrd="0" destOrd="0" presId="urn:microsoft.com/office/officeart/2005/8/layout/orgChart1"/>
    <dgm:cxn modelId="{3CA2E60E-31DB-408F-A02C-565146126D8A}" type="presParOf" srcId="{230C3C5E-2443-4439-9768-D9AC91953F3B}" destId="{0C459EC5-D2E2-43A6-981E-29EAC4D87AB7}" srcOrd="1" destOrd="0" presId="urn:microsoft.com/office/officeart/2005/8/layout/orgChart1"/>
    <dgm:cxn modelId="{70B03FA1-6977-4EC4-81CC-DD9A3FBB1038}" type="presParOf" srcId="{EA759DCA-1777-4013-A74F-BBB5A0113076}" destId="{D5D64193-A2D1-4D8C-BC2B-67E92FD10990}" srcOrd="1" destOrd="0" presId="urn:microsoft.com/office/officeart/2005/8/layout/orgChart1"/>
    <dgm:cxn modelId="{24AA0097-F724-4E0B-BF6A-5ADEB611E172}" type="presParOf" srcId="{EA759DCA-1777-4013-A74F-BBB5A0113076}" destId="{F14060F0-B7FE-4CC1-8DB9-7ED61BAFB21B}" srcOrd="2" destOrd="0" presId="urn:microsoft.com/office/officeart/2005/8/layout/orgChart1"/>
    <dgm:cxn modelId="{45CB30B8-0EAF-4D05-83CD-42154CDD21C3}" type="presParOf" srcId="{15D2425A-170F-486B-BE6E-3F7E99BE6593}" destId="{A631FEAA-A7FA-4EA0-B0AA-10C7766469A9}" srcOrd="2" destOrd="0" presId="urn:microsoft.com/office/officeart/2005/8/layout/orgChart1"/>
    <dgm:cxn modelId="{1B6FF92E-B628-4D41-B2CD-E854D139DC91}" type="presParOf" srcId="{F8EAEF26-BB4A-4779-8E8D-118C43EBB749}" destId="{99F0C299-E8B9-4100-A3B9-D90190876051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DD411-B933-49A1-A656-47AB6FD45041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E3F9A-E2DA-4C10-80C6-D53A60A156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DDD2-F637-4480-B5CD-3AE7F0FEA8D8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2C19-8FAB-4789-8CCF-45725B58F4CC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45DE-1658-4FF5-B244-8A1BD5A23765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828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962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0186A0-96A2-4BBB-92CB-1D67B602A34D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529AEF-CDD3-45AD-A93C-389270A9BE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102F-2A80-4795-BC00-673A7871855C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AFC4-3CA3-4FAA-BA50-0A2EFDE85D38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ECAD-7C70-4459-94BF-E468FC90DED9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816D-0B6E-4023-89BF-FBE954CBF6A3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162B-6BFC-4ED6-A7E7-A92F0FE5EB7B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717-A629-4DAB-8691-B07AD8C01DDA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E250-396B-450A-BC18-464C0ECAE6E8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DCFD-2EDD-47BC-9F95-2665720CE07D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E99BA-8077-43F4-B1B8-0C3B27B67327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7E230-E972-4E8C-A37F-440C6FD3D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Atomic Force Microscopy Analysis Methods for short-range, </a:t>
            </a:r>
            <a:br>
              <a:rPr lang="en-US" dirty="0" smtClean="0"/>
            </a:br>
            <a:r>
              <a:rPr lang="en-US" dirty="0" smtClean="0"/>
              <a:t>high-LET recoil tracks in CR-39 PNTD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C. E. Johnson</a:t>
            </a:r>
            <a:r>
              <a:rPr lang="en-US" baseline="30000" dirty="0" smtClean="0"/>
              <a:t>1</a:t>
            </a:r>
            <a:r>
              <a:rPr lang="en-US" dirty="0" smtClean="0"/>
              <a:t>, E. R. Benton</a:t>
            </a:r>
            <a:r>
              <a:rPr lang="en-US" baseline="30000" dirty="0" smtClean="0"/>
              <a:t>1</a:t>
            </a:r>
            <a:r>
              <a:rPr lang="en-US" dirty="0" smtClean="0"/>
              <a:t>, N. Yasuda</a:t>
            </a:r>
            <a:r>
              <a:rPr lang="en-US" baseline="30000" dirty="0" smtClean="0"/>
              <a:t>2</a:t>
            </a:r>
            <a:r>
              <a:rPr lang="en-US" dirty="0" smtClean="0"/>
              <a:t>, and E. V. Benton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baseline="30000" dirty="0" smtClean="0"/>
              <a:t>1</a:t>
            </a:r>
            <a:r>
              <a:rPr lang="en-US" dirty="0" smtClean="0"/>
              <a:t>Dept. of Physics, Oklahoma State University, Stillwater, OK 74078 USA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National Institute of Radiological Sciences, Chiba, Japan</a:t>
            </a:r>
          </a:p>
          <a:p>
            <a:r>
              <a:rPr lang="en-US" baseline="30000" dirty="0" smtClean="0"/>
              <a:t>3</a:t>
            </a:r>
            <a:r>
              <a:rPr lang="en-US" dirty="0" smtClean="0"/>
              <a:t>Dept. of Physics, University of San Francisco, San Francisco, CA 94117 USA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5867400"/>
            <a:ext cx="3225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ICNTS 1-5 September 2008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FD5F-496F-437F-864C-AD89DBC65DAE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9AEF-CDD3-45AD-A93C-389270A9BEF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Content Placeholder 8" descr="Al Plot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11533" t="22209" r="18411" b="27821"/>
          <a:stretch>
            <a:fillRect/>
          </a:stretch>
        </p:blipFill>
        <p:spPr>
          <a:xfrm>
            <a:off x="1295400" y="304800"/>
            <a:ext cx="6172200" cy="5697416"/>
          </a:xfrm>
        </p:spPr>
      </p:pic>
      <p:pic>
        <p:nvPicPr>
          <p:cNvPr id="10" name="Picture 9" descr="Ex Setup.bmp"/>
          <p:cNvPicPr>
            <a:picLocks noChangeAspect="1"/>
          </p:cNvPicPr>
          <p:nvPr/>
        </p:nvPicPr>
        <p:blipFill>
          <a:blip r:embed="rId3"/>
          <a:srcRect l="8000" t="4652" r="12000" b="6968"/>
          <a:stretch>
            <a:fillRect/>
          </a:stretch>
        </p:blipFill>
        <p:spPr>
          <a:xfrm>
            <a:off x="2133600" y="3505200"/>
            <a:ext cx="15240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Conclusions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AFM Data is 3-D so we can use topographic tools to replace image processing methods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topographic/least squares ellipse fitting method surpasses our previous methods by increasing accuracy and reducing analysis time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Analysis of short-range, high-LET particles is facilitated </a:t>
            </a:r>
            <a:r>
              <a:rPr lang="en-US" sz="2800" dirty="0"/>
              <a:t>using a short </a:t>
            </a:r>
            <a:r>
              <a:rPr lang="en-US" sz="2800" dirty="0" smtClean="0"/>
              <a:t>etch (</a:t>
            </a:r>
            <a:r>
              <a:rPr lang="en-US" sz="2800" dirty="0"/>
              <a:t>500 nm) </a:t>
            </a:r>
            <a:r>
              <a:rPr lang="en-US" sz="2800" dirty="0" smtClean="0"/>
              <a:t>and </a:t>
            </a:r>
            <a:r>
              <a:rPr lang="en-US" sz="2800" dirty="0"/>
              <a:t>AFM scanning of the </a:t>
            </a:r>
            <a:r>
              <a:rPr lang="en-US" sz="2800" dirty="0" smtClean="0"/>
              <a:t>detector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576-F2D8-4603-8E3E-5BE81095609E}" type="datetime1">
              <a:rPr lang="en-US" smtClean="0"/>
              <a:pPr/>
              <a:t>8/29/2008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4000"/>
            <a:ext cx="38100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Optimization of our analysis methods for various AFM scan parameters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Work continues on 3-D track reconstruction methods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We plan to incorporate this code into a full analysis package (GUI)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Analyze results obtained with varied bulk etch</a:t>
            </a:r>
            <a:endParaRPr lang="en-US" sz="2400" dirty="0"/>
          </a:p>
        </p:txBody>
      </p:sp>
      <p:pic>
        <p:nvPicPr>
          <p:cNvPr id="59398" name="Picture 6" descr="demo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2110" t="9474" r="15572" b="15384"/>
          <a:stretch>
            <a:fillRect/>
          </a:stretch>
        </p:blipFill>
        <p:spPr>
          <a:xfrm>
            <a:off x="4724400" y="1676400"/>
            <a:ext cx="2971800" cy="2187575"/>
          </a:xfrm>
          <a:noFill/>
          <a:ln/>
        </p:spPr>
      </p:pic>
      <p:pic>
        <p:nvPicPr>
          <p:cNvPr id="59399" name="Picture 7" descr="bnl-au-1-b_200608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l="35576" t="26923" r="39511" b="34616"/>
          <a:stretch>
            <a:fillRect/>
          </a:stretch>
        </p:blipFill>
        <p:spPr>
          <a:xfrm>
            <a:off x="6248400" y="4094747"/>
            <a:ext cx="2057400" cy="2382253"/>
          </a:xfrm>
          <a:noFill/>
          <a:ln/>
        </p:spPr>
      </p:pic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6324600" y="3352800"/>
            <a:ext cx="914400" cy="1676400"/>
          </a:xfrm>
          <a:prstGeom prst="line">
            <a:avLst/>
          </a:prstGeom>
          <a:noFill/>
          <a:ln w="28575">
            <a:solidFill>
              <a:srgbClr val="10F055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5432-3790-49BA-A93C-4BBDBDCA2A1E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9AEF-CDD3-45AD-A93C-389270A9BEF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Acknowledgements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LLUMC- AFM </a:t>
            </a:r>
            <a:r>
              <a:rPr lang="en-US" dirty="0" smtClean="0"/>
              <a:t>donation and beam time for proton exposures</a:t>
            </a:r>
          </a:p>
          <a:p>
            <a:r>
              <a:rPr lang="en-US" dirty="0" smtClean="0"/>
              <a:t>BNL- NASA Space Radiation Laboratory (NSRL)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AC94-2C5B-4230-87EA-68EB5AF28B17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Extra slides: AFM 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Invented in 1986 by Binnig, </a:t>
            </a:r>
            <a:r>
              <a:rPr lang="en-US" dirty="0" err="1" smtClean="0"/>
              <a:t>Quate</a:t>
            </a:r>
            <a:r>
              <a:rPr lang="en-US" dirty="0" smtClean="0"/>
              <a:t> and Gerber (</a:t>
            </a:r>
            <a:r>
              <a:rPr lang="en-US" dirty="0" err="1" smtClean="0"/>
              <a:t>Gerd</a:t>
            </a:r>
            <a:r>
              <a:rPr lang="en-US" dirty="0" smtClean="0"/>
              <a:t> Binnig was co-inventor of the STM)</a:t>
            </a:r>
          </a:p>
          <a:p>
            <a:r>
              <a:rPr lang="en-US" dirty="0" smtClean="0"/>
              <a:t>First applied to scanning tracks in Mica in 1993 by Price et al to study track etch behavior</a:t>
            </a:r>
          </a:p>
          <a:p>
            <a:r>
              <a:rPr lang="en-US" dirty="0" smtClean="0"/>
              <a:t>Advances in Bulk Etch determination were made by Yasuda et al in 1998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1C3D-3BE2-4181-98C0-612BE0CC6B54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AFM ti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752600"/>
            <a:ext cx="4191000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5181600"/>
            <a:ext cx="274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 image of an AFM tip ()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Extra slides: </a:t>
            </a:r>
            <a:r>
              <a:rPr lang="en-US" sz="3600" dirty="0" err="1" smtClean="0"/>
              <a:t>Veeco</a:t>
            </a:r>
            <a:r>
              <a:rPr lang="en-US" sz="3600" dirty="0" smtClean="0"/>
              <a:t> Dimension 3100 AFM with </a:t>
            </a:r>
            <a:r>
              <a:rPr lang="en-US" sz="3600" dirty="0" err="1" smtClean="0"/>
              <a:t>NanoScope</a:t>
            </a:r>
            <a:r>
              <a:rPr lang="en-US" sz="3600" dirty="0" smtClean="0"/>
              <a:t>® </a:t>
            </a:r>
            <a:r>
              <a:rPr lang="en-US" sz="3600" dirty="0" err="1" smtClean="0"/>
              <a:t>IIIa</a:t>
            </a:r>
            <a:r>
              <a:rPr lang="en-US" sz="3600" dirty="0" smtClean="0"/>
              <a:t> Controller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337-1054-4805-8178-4EA8B862BAB9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555349" y="1600200"/>
          <a:ext cx="6033302" cy="4525963"/>
        </p:xfrm>
        <a:graphic>
          <a:graphicData uri="http://schemas.openxmlformats.org/presentationml/2006/ole">
            <p:oleObj spid="_x0000_s1026" r:id="rId3" imgW="7282080" imgH="5462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Extra slides: </a:t>
            </a:r>
            <a:r>
              <a:rPr lang="en-US" sz="3600" dirty="0" err="1" smtClean="0"/>
              <a:t>Nanoscope</a:t>
            </a:r>
            <a:r>
              <a:rPr lang="en-US" sz="3600" dirty="0" smtClean="0"/>
              <a:t> </a:t>
            </a:r>
            <a:r>
              <a:rPr lang="en-US" sz="3600" dirty="0"/>
              <a:t>section analysis</a:t>
            </a:r>
          </a:p>
        </p:txBody>
      </p:sp>
      <p:pic>
        <p:nvPicPr>
          <p:cNvPr id="94213" name="Picture 5" descr="sectioni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597" b="3448"/>
          <a:stretch>
            <a:fillRect/>
          </a:stretch>
        </p:blipFill>
        <p:spPr>
          <a:xfrm>
            <a:off x="914400" y="1219200"/>
            <a:ext cx="7239000" cy="49911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E35C-BA56-45B9-8701-1E87704DE7E7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Extra slides: Least Squares Ellipse Fitting and EOF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Requires at least 5 points</a:t>
            </a:r>
          </a:p>
          <a:p>
            <a:r>
              <a:rPr lang="en-US" dirty="0" smtClean="0"/>
              <a:t>The more the better</a:t>
            </a:r>
          </a:p>
          <a:p>
            <a:r>
              <a:rPr lang="en-US" dirty="0" smtClean="0"/>
              <a:t>The contour should be well sampled with evenly spaced points</a:t>
            </a:r>
          </a:p>
          <a:p>
            <a:r>
              <a:rPr lang="en-US" dirty="0" smtClean="0"/>
              <a:t>For manual analysis we select at least 10 edge points</a:t>
            </a:r>
          </a:p>
          <a:p>
            <a:r>
              <a:rPr lang="en-US" dirty="0" smtClean="0"/>
              <a:t>If the EOF is poor the fit is rejected and retried with fewer points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5EDD-579F-4043-B08C-17F7CA13591B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sz="half" idx="2"/>
          </p:nvPr>
        </p:nvGraphicFramePr>
        <p:xfrm>
          <a:off x="6096000" y="1676400"/>
          <a:ext cx="1450480" cy="875191"/>
        </p:xfrm>
        <a:graphic>
          <a:graphicData uri="http://schemas.openxmlformats.org/presentationml/2006/ole">
            <p:oleObj spid="_x0000_s29698" name="Equation" r:id="rId3" imgW="736560" imgH="4442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562600" y="3124200"/>
          <a:ext cx="2321170" cy="914400"/>
        </p:xfrm>
        <a:graphic>
          <a:graphicData uri="http://schemas.openxmlformats.org/presentationml/2006/ole">
            <p:oleObj spid="_x0000_s29699" name="Equation" r:id="rId4" imgW="1257120" imgH="4950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24800" y="3352800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Agin</a:t>
            </a:r>
            <a:r>
              <a:rPr lang="en-US" sz="1600" dirty="0" smtClean="0"/>
              <a:t>, 1981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Extra slides: AFM image artifacts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Due to the shape of the tip, the AFM can record erroneous shapes under certain conditions</a:t>
            </a:r>
          </a:p>
          <a:p>
            <a:r>
              <a:rPr lang="en-US" dirty="0" smtClean="0"/>
              <a:t>If the track is undercut for example the tip does not see the true bottom of the track</a:t>
            </a:r>
          </a:p>
          <a:p>
            <a:r>
              <a:rPr lang="en-US" dirty="0" smtClean="0"/>
              <a:t>This must be accounted for in the contour analysis by rejecting portions of the recorded edge and fitting to the portion known to be good</a:t>
            </a:r>
          </a:p>
          <a:p>
            <a:r>
              <a:rPr lang="en-US" dirty="0" smtClean="0"/>
              <a:t>With proper algorithms it is possible to reconstruct the actual geometry from the AFM image</a:t>
            </a:r>
            <a:endParaRPr lang="en-US" dirty="0"/>
          </a:p>
        </p:txBody>
      </p:sp>
      <p:pic>
        <p:nvPicPr>
          <p:cNvPr id="9" name="Content Placeholder 8" descr="AFM_tip_photo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105400" y="1447800"/>
            <a:ext cx="2566738" cy="3048001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28A-EE71-46E8-A15A-72A44C7A3FD7}" type="datetime1">
              <a:rPr lang="en-US" smtClean="0"/>
              <a:pPr/>
              <a:t>8/29/2008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9AEF-CDD3-45AD-A93C-389270A9BEF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 descr="Track f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114800"/>
            <a:ext cx="3048000" cy="15592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2895600"/>
            <a:ext cx="1103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Edge artifact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5181600"/>
            <a:ext cx="1494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Proper contour fit</a:t>
            </a:r>
          </a:p>
          <a:p>
            <a:r>
              <a:rPr lang="en-US" sz="1400" dirty="0" smtClean="0"/>
              <a:t>reconstructs track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Extra slides: Detector </a:t>
            </a:r>
            <a:r>
              <a:rPr lang="en-US" sz="3200" dirty="0"/>
              <a:t>response function</a:t>
            </a:r>
          </a:p>
        </p:txBody>
      </p:sp>
      <p:pic>
        <p:nvPicPr>
          <p:cNvPr id="53260" name="Picture 12" descr="Revised_cal_comparison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375" b="4382"/>
          <a:stretch>
            <a:fillRect/>
          </a:stretch>
        </p:blipFill>
        <p:spPr>
          <a:xfrm>
            <a:off x="1371600" y="1371600"/>
            <a:ext cx="6934200" cy="4810125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ADB0-57EB-45E0-9BF9-F85621FCAD56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Atomic Force Microscope Analysis of CR-39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Optical microscopy requires a minimum bulk etch </a:t>
            </a:r>
            <a:r>
              <a:rPr lang="en-US" dirty="0" smtClean="0">
                <a:cs typeface="Times New Roman" pitchFamily="18" charset="0"/>
              </a:rPr>
              <a:t>≈</a:t>
            </a:r>
            <a:r>
              <a:rPr lang="en-US" dirty="0" smtClean="0"/>
              <a:t>8 µm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Particles with range shorter than the bulk etch are removed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Reduced etching leaves the tracks of short-ranged particles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AFM accurately measures sub-micron features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AFM allows fluence in excess of 10</a:t>
            </a:r>
            <a:r>
              <a:rPr lang="en-US" baseline="30000" dirty="0" smtClean="0"/>
              <a:t>8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(~10</a:t>
            </a:r>
            <a:r>
              <a:rPr lang="en-US" baseline="30000" dirty="0" smtClean="0"/>
              <a:t>5 </a:t>
            </a:r>
            <a:r>
              <a:rPr lang="en-US" dirty="0" smtClean="0"/>
              <a:t>cm</a:t>
            </a:r>
            <a:r>
              <a:rPr lang="en-US" baseline="30000" dirty="0" smtClean="0"/>
              <a:t>-2 </a:t>
            </a:r>
            <a:r>
              <a:rPr lang="en-US" dirty="0" smtClean="0"/>
              <a:t>for optical microscopy)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876A-DF30-4C45-AF1C-304CBBAD7ED8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8" descr="sampl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0988"/>
            <a:ext cx="3810000" cy="1315100"/>
          </a:xfrm>
          <a:prstGeom prst="rect">
            <a:avLst/>
          </a:prstGeom>
          <a:noFill/>
        </p:spPr>
      </p:pic>
      <p:pic>
        <p:nvPicPr>
          <p:cNvPr id="8" name="Picture 7" descr="afm_detect_big2"/>
          <p:cNvPicPr>
            <a:picLocks noChangeAspect="1" noChangeArrowheads="1"/>
          </p:cNvPicPr>
          <p:nvPr/>
        </p:nvPicPr>
        <p:blipFill>
          <a:blip r:embed="rId3"/>
          <a:srcRect t="17392"/>
          <a:stretch>
            <a:fillRect/>
          </a:stretch>
        </p:blipFill>
        <p:spPr>
          <a:xfrm>
            <a:off x="4953000" y="3124200"/>
            <a:ext cx="3314700" cy="29384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Extra slides: Differential </a:t>
            </a:r>
            <a:r>
              <a:rPr lang="en-US" sz="3600" dirty="0"/>
              <a:t>fluence</a:t>
            </a:r>
          </a:p>
        </p:txBody>
      </p:sp>
      <p:pic>
        <p:nvPicPr>
          <p:cNvPr id="1167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371600"/>
            <a:ext cx="6477000" cy="4457700"/>
          </a:xfrm>
          <a:noFill/>
          <a:ln/>
        </p:spPr>
      </p:pic>
      <p:pic>
        <p:nvPicPr>
          <p:cNvPr id="116741" name="Picture 5" descr="mat_zusammenbau_neu"/>
          <p:cNvPicPr>
            <a:picLocks noChangeAspect="1" noChangeArrowheads="1"/>
          </p:cNvPicPr>
          <p:nvPr/>
        </p:nvPicPr>
        <p:blipFill>
          <a:blip r:embed="rId3"/>
          <a:srcRect b="3999"/>
          <a:stretch>
            <a:fillRect/>
          </a:stretch>
        </p:blipFill>
        <p:spPr bwMode="auto">
          <a:xfrm>
            <a:off x="7620000" y="2133600"/>
            <a:ext cx="1039813" cy="22860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5792-4D61-48CE-BA37-FA786FA5462A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Least </a:t>
            </a:r>
            <a:r>
              <a:rPr lang="en-US" sz="3200" dirty="0"/>
              <a:t>squares ellipse fitting</a:t>
            </a:r>
          </a:p>
        </p:txBody>
      </p:sp>
      <p:pic>
        <p:nvPicPr>
          <p:cNvPr id="126981" name="Picture 5" descr="track_edge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371600"/>
            <a:ext cx="5268913" cy="49530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6A18-B191-4207-B118-6962206F1BB4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23622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Points are selected manually on the top-most complete contour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Least </a:t>
            </a:r>
            <a:r>
              <a:rPr lang="en-US" sz="3200" dirty="0"/>
              <a:t>squares ellipse fitting</a:t>
            </a:r>
          </a:p>
        </p:txBody>
      </p:sp>
      <p:pic>
        <p:nvPicPr>
          <p:cNvPr id="128005" name="Picture 5" descr="track_edge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371600"/>
            <a:ext cx="5268913" cy="49530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F626-91EE-4DD0-B8EB-773FF128588E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FD5F-496F-437F-864C-AD89DBC65DAE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9AEF-CDD3-45AD-A93C-389270A9BEF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Content Placeholder 8" descr="Al Plot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11878" t="22307" r="18232" b="29558"/>
          <a:stretch>
            <a:fillRect/>
          </a:stretch>
        </p:blipFill>
        <p:spPr>
          <a:xfrm>
            <a:off x="1447800" y="457200"/>
            <a:ext cx="6159190" cy="5489713"/>
          </a:xfrm>
        </p:spPr>
      </p:pic>
      <p:pic>
        <p:nvPicPr>
          <p:cNvPr id="10" name="Picture 9" descr="Ex Setup.bmp"/>
          <p:cNvPicPr>
            <a:picLocks noChangeAspect="1"/>
          </p:cNvPicPr>
          <p:nvPr/>
        </p:nvPicPr>
        <p:blipFill>
          <a:blip r:embed="rId3"/>
          <a:srcRect l="8000" t="4652" r="12000" b="6968"/>
          <a:stretch>
            <a:fillRect/>
          </a:stretch>
        </p:blipFill>
        <p:spPr>
          <a:xfrm>
            <a:off x="3733800" y="1600200"/>
            <a:ext cx="15240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AFM </a:t>
            </a:r>
            <a:r>
              <a:rPr lang="en-US" sz="3600" dirty="0"/>
              <a:t>image of </a:t>
            </a:r>
            <a:r>
              <a:rPr lang="en-US" sz="3600" dirty="0" smtClean="0"/>
              <a:t>exposed CR-39</a:t>
            </a:r>
            <a:endParaRPr lang="en-US" sz="3600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96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False-color </a:t>
            </a:r>
            <a:r>
              <a:rPr lang="en-US" sz="2800" dirty="0"/>
              <a:t>mapping assigns dark color to deep areas and light color to higher </a:t>
            </a:r>
            <a:r>
              <a:rPr lang="en-US" sz="2800" dirty="0" smtClean="0"/>
              <a:t>areas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Etch is 6.25 N </a:t>
            </a:r>
            <a:r>
              <a:rPr lang="en-US" sz="2800" dirty="0" err="1" smtClean="0"/>
              <a:t>NaOH</a:t>
            </a:r>
            <a:r>
              <a:rPr lang="en-US" sz="2800" dirty="0" smtClean="0"/>
              <a:t> at 50° C for 2 hours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Bulk etch (B) is 0.5 µm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AFM used is a </a:t>
            </a:r>
            <a:r>
              <a:rPr lang="en-US" sz="2800" dirty="0" err="1" smtClean="0"/>
              <a:t>Veeco</a:t>
            </a:r>
            <a:r>
              <a:rPr lang="en-US" sz="2800" dirty="0" smtClean="0"/>
              <a:t> Dimension 3100 with </a:t>
            </a:r>
            <a:r>
              <a:rPr lang="en-US" sz="2800" dirty="0" err="1" smtClean="0"/>
              <a:t>NanoScope</a:t>
            </a:r>
            <a:r>
              <a:rPr lang="en-US" sz="2800" dirty="0" smtClean="0"/>
              <a:t>® </a:t>
            </a:r>
            <a:r>
              <a:rPr lang="en-US" sz="2800" dirty="0" err="1" smtClean="0"/>
              <a:t>IIIa</a:t>
            </a:r>
            <a:r>
              <a:rPr lang="en-US" sz="2800" dirty="0" smtClean="0"/>
              <a:t> controller</a:t>
            </a:r>
            <a:endParaRPr lang="en-US" sz="2800" dirty="0"/>
          </a:p>
        </p:txBody>
      </p:sp>
      <p:pic>
        <p:nvPicPr>
          <p:cNvPr id="79883" name="Picture 11" descr="demo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00200"/>
            <a:ext cx="3962400" cy="3962400"/>
          </a:xfrm>
          <a:noFill/>
          <a:ln/>
        </p:spPr>
      </p:pic>
      <p:pic>
        <p:nvPicPr>
          <p:cNvPr id="79884" name="Picture 12" descr="demo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l="59650" t="6522" r="22807" b="54347"/>
          <a:stretch>
            <a:fillRect/>
          </a:stretch>
        </p:blipFill>
        <p:spPr>
          <a:xfrm>
            <a:off x="7620000" y="3810000"/>
            <a:ext cx="931863" cy="1676400"/>
          </a:xfrm>
          <a:noFill/>
          <a:ln/>
        </p:spPr>
      </p:pic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5867400" y="5867400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5867400" y="56388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10 </a:t>
            </a:r>
            <a:r>
              <a:rPr lang="en-US" dirty="0">
                <a:cs typeface="Times New Roman" pitchFamily="18" charset="0"/>
              </a:rPr>
              <a:t>µm x </a:t>
            </a:r>
            <a:r>
              <a:rPr lang="en-US" dirty="0"/>
              <a:t>10 µm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18B2-E37C-40BD-9CE6-64741340A177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/>
          <a:p>
            <a:fld id="{DC529AEF-CDD3-45AD-A93C-389270A9BEF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Image analysis methods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276600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The AFM auto scan captures 100 images sequentially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Each scan takes ~ ½ hr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The scans are saved to disk with a sequential suffix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Post-scan processing:  flattening and </a:t>
            </a:r>
            <a:r>
              <a:rPr lang="en-US" sz="2400" dirty="0"/>
              <a:t>plane </a:t>
            </a:r>
            <a:r>
              <a:rPr lang="en-US" sz="2400" dirty="0" smtClean="0"/>
              <a:t>fitting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Then the tracks can be </a:t>
            </a:r>
            <a:r>
              <a:rPr lang="en-US" sz="2400" dirty="0" smtClean="0"/>
              <a:t>measured</a:t>
            </a:r>
            <a:endParaRPr lang="en-US" sz="2400" dirty="0"/>
          </a:p>
        </p:txBody>
      </p:sp>
      <p:pic>
        <p:nvPicPr>
          <p:cNvPr id="50182" name="Picture 6" descr="demo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1752600"/>
            <a:ext cx="3124200" cy="2343150"/>
          </a:xfrm>
          <a:noFill/>
          <a:ln/>
        </p:spPr>
      </p:pic>
      <p:pic>
        <p:nvPicPr>
          <p:cNvPr id="50183" name="Picture 7" descr="demo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t="2777" b="4705"/>
          <a:stretch>
            <a:fillRect/>
          </a:stretch>
        </p:blipFill>
        <p:spPr>
          <a:xfrm>
            <a:off x="4572000" y="3276600"/>
            <a:ext cx="3733800" cy="2590800"/>
          </a:xfrm>
          <a:noFill/>
          <a:ln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CDB2-A67E-46B7-9636-0837A683C743}" type="datetime1">
              <a:rPr lang="en-US" smtClean="0"/>
              <a:pPr/>
              <a:t>8/29/2008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9AEF-CDD3-45AD-A93C-389270A9BEF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11" name="Curved Left Arrow 10"/>
          <p:cNvSpPr/>
          <p:nvPr/>
        </p:nvSpPr>
        <p:spPr>
          <a:xfrm>
            <a:off x="7391400" y="2590800"/>
            <a:ext cx="883920" cy="1447800"/>
          </a:xfrm>
          <a:prstGeom prst="curvedLef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Topographic analysis</a:t>
            </a:r>
            <a:endParaRPr lang="en-US" sz="3600" dirty="0"/>
          </a:p>
        </p:txBody>
      </p:sp>
      <p:pic>
        <p:nvPicPr>
          <p:cNvPr id="52229" name="Picture 5" descr="0711as-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2000" t="7333" r="17999" b="12666"/>
          <a:stretch>
            <a:fillRect/>
          </a:stretch>
        </p:blipFill>
        <p:spPr>
          <a:xfrm>
            <a:off x="4495800" y="914400"/>
            <a:ext cx="3657600" cy="3657600"/>
          </a:xfrm>
          <a:noFill/>
          <a:ln/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867400" y="4495800"/>
            <a:ext cx="16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10 µm x 10 µm</a:t>
            </a:r>
          </a:p>
        </p:txBody>
      </p:sp>
      <p:pic>
        <p:nvPicPr>
          <p:cNvPr id="52234" name="Picture 10" descr="demo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914400"/>
            <a:ext cx="3657600" cy="3657600"/>
          </a:xfrm>
          <a:noFill/>
          <a:ln/>
        </p:spPr>
      </p:pic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981200" y="4495800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/>
              <a:t>10 µm x 10 µm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C9C9-E1EF-4290-AC38-74C879FF00E3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3886200" y="2514600"/>
            <a:ext cx="1219200" cy="609600"/>
          </a:xfrm>
          <a:prstGeom prst="left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4800600"/>
            <a:ext cx="65720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AFM data is a 3-D matrix, not an image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Instead of image analysis use topographic tools for analysis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Contours are assigned to regularly spaced isoclines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Steep areas have closely spaced isoclines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Track </a:t>
            </a:r>
            <a:r>
              <a:rPr lang="en-US" sz="3600" dirty="0"/>
              <a:t>analysis </a:t>
            </a:r>
            <a:r>
              <a:rPr lang="en-US" sz="3600" dirty="0" smtClean="0"/>
              <a:t>overview</a:t>
            </a:r>
            <a:endParaRPr lang="en-US" sz="3600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5257800" y="1676400"/>
          <a:ext cx="3276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4176" name="Picture 32" descr="examp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524000"/>
            <a:ext cx="1676400" cy="1676400"/>
          </a:xfrm>
          <a:prstGeom prst="rect">
            <a:avLst/>
          </a:prstGeom>
          <a:noFill/>
        </p:spPr>
      </p:pic>
      <p:pic>
        <p:nvPicPr>
          <p:cNvPr id="134180" name="Picture 36" descr="examp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 l="20000" t="6667" r="17500" b="10001"/>
          <a:stretch>
            <a:fillRect/>
          </a:stretch>
        </p:blipFill>
        <p:spPr>
          <a:xfrm>
            <a:off x="1828800" y="2590800"/>
            <a:ext cx="1676400" cy="1676400"/>
          </a:xfrm>
          <a:noFill/>
          <a:ln/>
        </p:spPr>
      </p:pic>
      <p:pic>
        <p:nvPicPr>
          <p:cNvPr id="134181" name="Picture 37" descr="example_2"/>
          <p:cNvPicPr>
            <a:picLocks noChangeAspect="1" noChangeArrowheads="1"/>
          </p:cNvPicPr>
          <p:nvPr/>
        </p:nvPicPr>
        <p:blipFill>
          <a:blip r:embed="rId8" cstate="print"/>
          <a:srcRect l="20000" t="6667" r="17500" b="10001"/>
          <a:stretch>
            <a:fillRect/>
          </a:stretch>
        </p:blipFill>
        <p:spPr bwMode="auto">
          <a:xfrm>
            <a:off x="2895600" y="3657600"/>
            <a:ext cx="1905000" cy="19050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2FB6-E05B-48D9-91F5-37F08FE6602A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9AEF-CDD3-45AD-A93C-389270A9BE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11" name="Curved Left Arrow 10"/>
          <p:cNvSpPr/>
          <p:nvPr/>
        </p:nvSpPr>
        <p:spPr>
          <a:xfrm>
            <a:off x="3276600" y="1981200"/>
            <a:ext cx="731520" cy="1216152"/>
          </a:xfrm>
          <a:prstGeom prst="curvedLef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4267200" y="3124200"/>
            <a:ext cx="731520" cy="1216152"/>
          </a:xfrm>
          <a:prstGeom prst="curvedLef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9703325">
            <a:off x="3342461" y="4408854"/>
            <a:ext cx="928520" cy="3918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track details</a:t>
            </a:r>
            <a:endParaRPr lang="en-US" sz="3200" dirty="0"/>
          </a:p>
        </p:txBody>
      </p:sp>
      <p:pic>
        <p:nvPicPr>
          <p:cNvPr id="70662" name="Picture 6" descr="Trac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889" t="9523" r="9723" b="10938"/>
          <a:stretch>
            <a:fillRect/>
          </a:stretch>
        </p:blipFill>
        <p:spPr>
          <a:xfrm>
            <a:off x="1981200" y="1295400"/>
            <a:ext cx="5257800" cy="4935537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252F-A3E3-4757-9D3B-76DAF852DB51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E230-E972-4E8C-A37F-440C6FD3DC1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Automation of Analysis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100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Capture the entire isocline 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,y</a:t>
            </a:r>
            <a:r>
              <a:rPr lang="en-US" i="1" baseline="-25000" dirty="0" err="1" smtClean="0"/>
              <a:t>i</a:t>
            </a:r>
            <a:r>
              <a:rPr lang="en-US" dirty="0" smtClean="0"/>
              <a:t>) matrix for each ellipse</a:t>
            </a:r>
          </a:p>
          <a:p>
            <a:r>
              <a:rPr lang="en-US" dirty="0" smtClean="0"/>
              <a:t>The fit is applied to all </a:t>
            </a:r>
            <a:r>
              <a:rPr lang="en-US" i="1" dirty="0" err="1" smtClean="0"/>
              <a:t>i</a:t>
            </a:r>
            <a:r>
              <a:rPr lang="en-US" dirty="0" smtClean="0"/>
              <a:t> points (typically </a:t>
            </a:r>
            <a:r>
              <a:rPr lang="en-US" i="1" dirty="0" err="1" smtClean="0"/>
              <a:t>i</a:t>
            </a:r>
            <a:r>
              <a:rPr lang="en-US" dirty="0" smtClean="0"/>
              <a:t> is &gt;100)</a:t>
            </a:r>
          </a:p>
          <a:p>
            <a:r>
              <a:rPr lang="en-US" dirty="0" smtClean="0"/>
              <a:t>Check the fit (EOF)</a:t>
            </a:r>
          </a:p>
          <a:p>
            <a:r>
              <a:rPr lang="en-US" dirty="0" smtClean="0"/>
              <a:t>Reject the fit if poor</a:t>
            </a:r>
          </a:p>
          <a:p>
            <a:r>
              <a:rPr lang="en-US" dirty="0" smtClean="0"/>
              <a:t>Faster than manual analysis </a:t>
            </a:r>
            <a:endParaRPr lang="en-US" dirty="0"/>
          </a:p>
        </p:txBody>
      </p:sp>
      <p:pic>
        <p:nvPicPr>
          <p:cNvPr id="9" name="Content Placeholder 8" descr="CR39_Matlab_Example.emf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13711" t="7500" r="22341" b="12500"/>
          <a:stretch>
            <a:fillRect/>
          </a:stretch>
        </p:blipFill>
        <p:spPr>
          <a:xfrm>
            <a:off x="4419599" y="1371601"/>
            <a:ext cx="4181271" cy="4367106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CC39-E364-41C3-BEF8-5F44E974CD65}" type="datetime1">
              <a:rPr lang="en-US" smtClean="0"/>
              <a:pPr/>
              <a:t>8/29/2008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9AEF-CDD3-45AD-A93C-389270A9BEF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3-D track reconstruction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352800" cy="449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Analyze multiple isoclines to extract geometric features of interest</a:t>
            </a:r>
          </a:p>
          <a:p>
            <a:r>
              <a:rPr lang="en-US" dirty="0" smtClean="0"/>
              <a:t>More information than just V</a:t>
            </a:r>
            <a:r>
              <a:rPr lang="en-US" baseline="-25000" dirty="0" smtClean="0"/>
              <a:t>R</a:t>
            </a:r>
            <a:endParaRPr lang="en-US" dirty="0" smtClean="0"/>
          </a:p>
          <a:p>
            <a:r>
              <a:rPr lang="en-US" dirty="0" smtClean="0"/>
              <a:t>The center of the ellipse gets a blue cross</a:t>
            </a:r>
          </a:p>
          <a:p>
            <a:r>
              <a:rPr lang="en-US" dirty="0" smtClean="0"/>
              <a:t>The red line connects the centers from the bottom up</a:t>
            </a:r>
          </a:p>
          <a:p>
            <a:r>
              <a:rPr lang="en-US" dirty="0" smtClean="0"/>
              <a:t>Could be used to identify fragmentation events</a:t>
            </a:r>
          </a:p>
          <a:p>
            <a:r>
              <a:rPr lang="en-US" dirty="0" smtClean="0"/>
              <a:t>Find tracks with rapidly changing LET</a:t>
            </a:r>
          </a:p>
        </p:txBody>
      </p:sp>
      <p:pic>
        <p:nvPicPr>
          <p:cNvPr id="9" name="Content Placeholder 8" descr="track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18333" t="2000" r="18667" b="16000"/>
          <a:stretch>
            <a:fillRect/>
          </a:stretch>
        </p:blipFill>
        <p:spPr>
          <a:xfrm>
            <a:off x="4021873" y="1371599"/>
            <a:ext cx="4588727" cy="4479471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2A11-1CA3-42F5-9527-AAD759145789}" type="datetime1">
              <a:rPr lang="en-US" smtClean="0"/>
              <a:pPr/>
              <a:t>8/29/2008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E.V. Benton Radiation Physics Laboratory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9AEF-CDD3-45AD-A93C-389270A9BEF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935</Words>
  <Application>Microsoft Office PowerPoint</Application>
  <PresentationFormat>On-screen Show (4:3)</PresentationFormat>
  <Paragraphs>155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Atomic Force Microscopy Analysis Methods for short-range,  high-LET recoil tracks in CR-39 PNTD </vt:lpstr>
      <vt:lpstr>Atomic Force Microscope Analysis of CR-39</vt:lpstr>
      <vt:lpstr>AFM image of exposed CR-39</vt:lpstr>
      <vt:lpstr>Image analysis methods</vt:lpstr>
      <vt:lpstr>Topographic analysis</vt:lpstr>
      <vt:lpstr>Track analysis overview</vt:lpstr>
      <vt:lpstr>Example track details</vt:lpstr>
      <vt:lpstr>Automation of Analysis</vt:lpstr>
      <vt:lpstr>3-D track reconstruction</vt:lpstr>
      <vt:lpstr>Slide 10</vt:lpstr>
      <vt:lpstr>Conclusions</vt:lpstr>
      <vt:lpstr>Future work</vt:lpstr>
      <vt:lpstr>Acknowledgements</vt:lpstr>
      <vt:lpstr>Extra slides: AFM Background</vt:lpstr>
      <vt:lpstr>Extra slides: Veeco Dimension 3100 AFM with NanoScope® IIIa Controller</vt:lpstr>
      <vt:lpstr>Extra slides: Nanoscope section analysis</vt:lpstr>
      <vt:lpstr>Extra slides: Least Squares Ellipse Fitting and EOF</vt:lpstr>
      <vt:lpstr>Extra slides: AFM image artifacts</vt:lpstr>
      <vt:lpstr>Extra slides: Detector response function</vt:lpstr>
      <vt:lpstr>Extra slides: Differential fluence</vt:lpstr>
      <vt:lpstr>Least squares ellipse fitting</vt:lpstr>
      <vt:lpstr>Least squares ellipse fitting</vt:lpstr>
      <vt:lpstr>Slide 23</vt:lpstr>
    </vt:vector>
  </TitlesOfParts>
  <Company>Oklahoma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LET Spectrum in CR-39 PNTD using Atomic Force Microscopy</dc:title>
  <dc:creator>Carl</dc:creator>
  <cp:lastModifiedBy>Carl</cp:lastModifiedBy>
  <cp:revision>88</cp:revision>
  <dcterms:created xsi:type="dcterms:W3CDTF">2008-08-18T19:45:56Z</dcterms:created>
  <dcterms:modified xsi:type="dcterms:W3CDTF">2008-08-29T16:35:00Z</dcterms:modified>
</cp:coreProperties>
</file>