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7" r:id="rId10"/>
    <p:sldId id="268" r:id="rId11"/>
    <p:sldId id="270" r:id="rId12"/>
    <p:sldId id="272" r:id="rId13"/>
    <p:sldId id="264" r:id="rId14"/>
    <p:sldId id="266" r:id="rId15"/>
    <p:sldId id="273" r:id="rId16"/>
    <p:sldId id="265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53EA-C576-405C-A1AE-EC2946E8E5D5}" type="datetimeFigureOut">
              <a:rPr lang="it-IT" smtClean="0"/>
              <a:t>01/09/2008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8D650-08FC-4998-BBF2-A903695E352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8D650-08FC-4998-BBF2-A903695E3520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F320-C768-4E33-9A10-DEE97F090C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2924" y="2130425"/>
            <a:ext cx="8029604" cy="1470025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Search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for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Strange</a:t>
            </a:r>
            <a:r>
              <a:rPr lang="it-IT" b="1" dirty="0" smtClean="0">
                <a:solidFill>
                  <a:schemeClr val="tx2"/>
                </a:solidFill>
              </a:rPr>
              <a:t> Quark </a:t>
            </a:r>
            <a:r>
              <a:rPr lang="it-IT" b="1" dirty="0" err="1" smtClean="0">
                <a:solidFill>
                  <a:schemeClr val="tx2"/>
                </a:solidFill>
              </a:rPr>
              <a:t>Matter</a:t>
            </a:r>
            <a:r>
              <a:rPr lang="it-IT" b="1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Q-Balls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with</a:t>
            </a:r>
            <a:r>
              <a:rPr lang="it-IT" b="1" dirty="0" smtClean="0">
                <a:solidFill>
                  <a:schemeClr val="tx2"/>
                </a:solidFill>
              </a:rPr>
              <a:t> the SLIM </a:t>
            </a:r>
            <a:r>
              <a:rPr lang="it-IT" b="1" dirty="0" err="1" smtClean="0">
                <a:solidFill>
                  <a:schemeClr val="tx2"/>
                </a:solidFill>
              </a:rPr>
              <a:t>Experiment</a:t>
            </a:r>
            <a:r>
              <a:rPr lang="it-IT" dirty="0" smtClean="0">
                <a:solidFill>
                  <a:schemeClr val="tx2"/>
                </a:solidFill>
              </a:rPr>
              <a:t>.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Zouleikha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Sahnoun</a:t>
            </a:r>
            <a:endParaRPr lang="it-I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Astrophys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t-IT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Dept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CRAAG, </a:t>
            </a:r>
            <a:r>
              <a:rPr lang="it-IT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Algiers</a:t>
            </a:r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INFN Bologna, Italy</a:t>
            </a:r>
            <a:endParaRPr lang="it-IT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10</a:t>
            </a:fld>
            <a:endParaRPr lang="it-I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376238"/>
            <a:ext cx="856773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Strangelets</a:t>
            </a:r>
            <a: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Propagation </a:t>
            </a:r>
            <a:b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in Atmosphere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Two kinds of phenomenological models: 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S</a:t>
            </a:r>
            <a:r>
              <a:rPr lang="en-US" dirty="0" err="1" smtClean="0">
                <a:latin typeface="Arial" charset="0"/>
              </a:rPr>
              <a:t>trangelets</a:t>
            </a:r>
            <a:r>
              <a:rPr lang="en-US" dirty="0" smtClean="0">
                <a:latin typeface="Arial" charset="0"/>
              </a:rPr>
              <a:t> losing </a:t>
            </a:r>
            <a:r>
              <a:rPr lang="en-US" dirty="0">
                <a:latin typeface="Arial" charset="0"/>
              </a:rPr>
              <a:t>mass </a:t>
            </a:r>
            <a:r>
              <a:rPr lang="en-US" dirty="0" smtClean="0">
                <a:latin typeface="Arial" charset="0"/>
              </a:rPr>
              <a:t>when </a:t>
            </a:r>
            <a:r>
              <a:rPr lang="en-US" dirty="0">
                <a:latin typeface="Arial" charset="0"/>
              </a:rPr>
              <a:t>colliding with air nuclei: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dirty="0">
                <a:latin typeface="Arial" charset="0"/>
              </a:rPr>
              <a:t> </a:t>
            </a:r>
            <a:r>
              <a:rPr lang="fr-FR" sz="2000" i="1" dirty="0" err="1">
                <a:solidFill>
                  <a:schemeClr val="accent2"/>
                </a:solidFill>
                <a:latin typeface="Arial" charset="0"/>
              </a:rPr>
              <a:t>Wilk,G</a:t>
            </a:r>
            <a:r>
              <a:rPr lang="fr-FR" sz="2000" i="1" dirty="0">
                <a:solidFill>
                  <a:schemeClr val="accent2"/>
                </a:solidFill>
                <a:latin typeface="Arial" charset="0"/>
              </a:rPr>
              <a:t>. et al. J. Phys. G 22 (1996) L105.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i="1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	</a:t>
            </a:r>
            <a:endParaRPr lang="en-US" dirty="0">
              <a:latin typeface="Arial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sz="2000" dirty="0" smtClean="0">
              <a:solidFill>
                <a:schemeClr val="accent2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rial" charset="0"/>
              </a:rPr>
              <a:t>Small </a:t>
            </a:r>
            <a:r>
              <a:rPr lang="en-US" dirty="0" err="1">
                <a:latin typeface="Arial" charset="0"/>
              </a:rPr>
              <a:t>strangelets</a:t>
            </a:r>
            <a:r>
              <a:rPr lang="en-US" dirty="0">
                <a:latin typeface="Arial" charset="0"/>
              </a:rPr>
              <a:t> accreting neutrons and protons 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	increasing </a:t>
            </a:r>
            <a:r>
              <a:rPr lang="en-US" dirty="0">
                <a:latin typeface="Arial" charset="0"/>
              </a:rPr>
              <a:t>their mass and charge.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dirty="0">
                <a:latin typeface="Arial" charset="0"/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  <a:latin typeface="Arial" charset="0"/>
              </a:rPr>
              <a:t>Banerjee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 S., et al.,</a:t>
            </a:r>
            <a:r>
              <a:rPr lang="en-GB" sz="2000" b="1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J. Phys. G 25 (1999) L15.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08" y="4500570"/>
            <a:ext cx="2428892" cy="2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6110" y="2214554"/>
            <a:ext cx="202788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11</a:t>
            </a:fld>
            <a:endParaRPr lang="it-I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376238"/>
            <a:ext cx="856773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Strangelets</a:t>
            </a:r>
            <a: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Propagation </a:t>
            </a:r>
            <a:b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in Atmosphere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Two kinds of phenomenological models: 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S</a:t>
            </a:r>
            <a:r>
              <a:rPr lang="en-US" dirty="0" err="1" smtClean="0">
                <a:latin typeface="Arial" charset="0"/>
              </a:rPr>
              <a:t>trangelets</a:t>
            </a:r>
            <a:r>
              <a:rPr lang="en-US" dirty="0" smtClean="0">
                <a:latin typeface="Arial" charset="0"/>
              </a:rPr>
              <a:t> losing </a:t>
            </a:r>
            <a:r>
              <a:rPr lang="en-US" dirty="0">
                <a:latin typeface="Arial" charset="0"/>
              </a:rPr>
              <a:t>mass </a:t>
            </a:r>
            <a:r>
              <a:rPr lang="en-US" dirty="0" smtClean="0">
                <a:latin typeface="Arial" charset="0"/>
              </a:rPr>
              <a:t>when </a:t>
            </a:r>
            <a:r>
              <a:rPr lang="en-US" dirty="0">
                <a:latin typeface="Arial" charset="0"/>
              </a:rPr>
              <a:t>colliding with air nuclei: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dirty="0">
                <a:latin typeface="Arial" charset="0"/>
              </a:rPr>
              <a:t> </a:t>
            </a:r>
            <a:r>
              <a:rPr lang="fr-FR" sz="2000" i="1" dirty="0" err="1">
                <a:solidFill>
                  <a:schemeClr val="accent2"/>
                </a:solidFill>
                <a:latin typeface="Arial" charset="0"/>
              </a:rPr>
              <a:t>Wilk,G</a:t>
            </a:r>
            <a:r>
              <a:rPr lang="fr-FR" sz="2000" i="1" dirty="0">
                <a:solidFill>
                  <a:schemeClr val="accent2"/>
                </a:solidFill>
                <a:latin typeface="Arial" charset="0"/>
              </a:rPr>
              <a:t>. et al. J. Phys. G 22 (1996) L105.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i="1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	</a:t>
            </a:r>
            <a:endParaRPr lang="en-US" sz="2000" i="1" dirty="0" smtClean="0">
              <a:solidFill>
                <a:schemeClr val="accent2"/>
              </a:solidFill>
              <a:latin typeface="Arial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2"/>
                </a:solidFill>
              </a:rPr>
              <a:t>Minimum Baryon number to reach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      </a:t>
            </a:r>
            <a:r>
              <a:rPr lang="en-US" sz="2000" b="1" dirty="0" err="1" smtClean="0">
                <a:solidFill>
                  <a:schemeClr val="tx2"/>
                </a:solidFill>
              </a:rPr>
              <a:t>Chacaltaya</a:t>
            </a:r>
            <a:r>
              <a:rPr lang="en-US" sz="2000" b="1" dirty="0" smtClean="0">
                <a:solidFill>
                  <a:schemeClr val="tx2"/>
                </a:solidFill>
              </a:rPr>
              <a:t> Laboratory </a:t>
            </a:r>
            <a:r>
              <a:rPr lang="en-US" sz="2000" b="1" dirty="0" err="1" smtClean="0">
                <a:solidFill>
                  <a:schemeClr val="tx2"/>
                </a:solidFill>
              </a:rPr>
              <a:t>A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initial</a:t>
            </a:r>
            <a:r>
              <a:rPr lang="en-US" sz="2000" b="1" dirty="0" smtClean="0">
                <a:solidFill>
                  <a:schemeClr val="tx2"/>
                </a:solidFill>
              </a:rPr>
              <a:t>&gt; 2200.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6306" y="1714488"/>
            <a:ext cx="4257694" cy="434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12</a:t>
            </a:fld>
            <a:endParaRPr lang="it-IT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202884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it-IT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rial" charset="0"/>
              </a:rPr>
              <a:t>Small </a:t>
            </a:r>
            <a:r>
              <a:rPr lang="en-US" dirty="0" err="1">
                <a:latin typeface="Arial" charset="0"/>
              </a:rPr>
              <a:t>strangelets</a:t>
            </a:r>
            <a:r>
              <a:rPr lang="en-US" dirty="0">
                <a:latin typeface="Arial" charset="0"/>
              </a:rPr>
              <a:t> accreting neutrons and protons 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	increasing </a:t>
            </a:r>
            <a:r>
              <a:rPr lang="en-US" dirty="0">
                <a:latin typeface="Arial" charset="0"/>
              </a:rPr>
              <a:t>their mass and charge.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en-US" dirty="0">
                <a:latin typeface="Arial" charset="0"/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  <a:latin typeface="Arial" charset="0"/>
              </a:rPr>
              <a:t>Banerjee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 S., et al.,</a:t>
            </a:r>
            <a:r>
              <a:rPr lang="en-GB" sz="2000" b="1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sz="2000" i="1" dirty="0">
                <a:solidFill>
                  <a:schemeClr val="accent2"/>
                </a:solidFill>
                <a:latin typeface="Arial" charset="0"/>
              </a:rPr>
              <a:t>J. Phys. G 25 (1999) L15.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4538663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sellaDiTesto 9"/>
          <p:cNvSpPr txBox="1"/>
          <p:nvPr/>
        </p:nvSpPr>
        <p:spPr>
          <a:xfrm>
            <a:off x="5715008" y="1571612"/>
            <a:ext cx="350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Z</a:t>
            </a:r>
            <a:r>
              <a:rPr lang="it-IT" baseline="-25000" dirty="0" err="1" smtClean="0">
                <a:latin typeface="Arial" pitchFamily="34" charset="0"/>
                <a:cs typeface="Arial" pitchFamily="34" charset="0"/>
              </a:rPr>
              <a:t>initial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= 2 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atmosphere</a:t>
            </a:r>
          </a:p>
          <a:p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Z at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Chacaltaya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14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13</a:t>
            </a:fld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8538" y="142852"/>
            <a:ext cx="475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Arial" charset="0"/>
              </a:rPr>
              <a:t>Predictions</a:t>
            </a:r>
            <a:endParaRPr lang="it-IT" sz="3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3" name="Picture 5" descr="Flux_Strangele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75113" cy="5516563"/>
          </a:xfrm>
          <a:prstGeom prst="rect">
            <a:avLst/>
          </a:prstGeom>
          <a:noFill/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11125" y="4237019"/>
            <a:ext cx="498469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 smtClean="0"/>
              <a:t>     </a:t>
            </a:r>
            <a:r>
              <a:rPr lang="en-US" sz="2200" u="sng" dirty="0" err="1" smtClean="0"/>
              <a:t>Chacaltaya</a:t>
            </a:r>
            <a:r>
              <a:rPr lang="en-US" sz="2200" u="sng" dirty="0" smtClean="0"/>
              <a:t> </a:t>
            </a:r>
            <a:r>
              <a:rPr lang="en-US" sz="2200" u="sng" dirty="0"/>
              <a:t>Laboratory </a:t>
            </a:r>
            <a:r>
              <a:rPr lang="en-US" sz="2200" u="sng" dirty="0" smtClean="0"/>
              <a:t> 540 g/cm</a:t>
            </a:r>
            <a:r>
              <a:rPr lang="en-US" sz="2200" u="sng" baseline="30000" dirty="0" smtClean="0"/>
              <a:t>2 </a:t>
            </a:r>
            <a:r>
              <a:rPr lang="en-US" sz="2200" u="sng" dirty="0" smtClean="0"/>
              <a:t>(1sr</a:t>
            </a:r>
            <a:r>
              <a:rPr lang="en-US" sz="2200" u="sng" dirty="0"/>
              <a:t>)</a:t>
            </a:r>
            <a:r>
              <a:rPr lang="en-US" sz="2200" dirty="0"/>
              <a:t>:</a:t>
            </a:r>
          </a:p>
          <a:p>
            <a:pPr>
              <a:buFontTx/>
              <a:buChar char="-"/>
            </a:pPr>
            <a:r>
              <a:rPr lang="en-US" sz="2200" dirty="0"/>
              <a:t> Madsen: ~ 300 events/100 m</a:t>
            </a:r>
            <a:r>
              <a:rPr lang="en-US" sz="2200" baseline="30000" dirty="0"/>
              <a:t>2</a:t>
            </a:r>
            <a:r>
              <a:rPr lang="en-US" sz="2200" dirty="0"/>
              <a:t> / year.</a:t>
            </a:r>
          </a:p>
          <a:p>
            <a:pPr>
              <a:buFontTx/>
              <a:buChar char="-"/>
            </a:pPr>
            <a:r>
              <a:rPr lang="en-US" sz="2200" dirty="0"/>
              <a:t> </a:t>
            </a:r>
            <a:r>
              <a:rPr lang="en-US" sz="2200" dirty="0" err="1"/>
              <a:t>Wilk</a:t>
            </a:r>
            <a:r>
              <a:rPr lang="en-US" sz="2200" dirty="0"/>
              <a:t>*: ~ 6 events/100 m</a:t>
            </a:r>
            <a:r>
              <a:rPr lang="en-US" sz="2200" baseline="30000" dirty="0"/>
              <a:t>2</a:t>
            </a:r>
            <a:r>
              <a:rPr lang="en-US" sz="2200" dirty="0"/>
              <a:t> / year.</a:t>
            </a:r>
          </a:p>
          <a:p>
            <a:pPr>
              <a:buFontTx/>
              <a:buChar char="-"/>
            </a:pPr>
            <a:r>
              <a:rPr lang="en-US" sz="2200" dirty="0"/>
              <a:t> </a:t>
            </a:r>
            <a:r>
              <a:rPr lang="en-US" sz="2200" dirty="0" err="1"/>
              <a:t>Banerjee</a:t>
            </a:r>
            <a:r>
              <a:rPr lang="en-US" sz="2200" dirty="0"/>
              <a:t>*: ~5-10 events/100 m</a:t>
            </a:r>
            <a:r>
              <a:rPr lang="en-US" sz="2200" baseline="30000" dirty="0"/>
              <a:t>2</a:t>
            </a:r>
            <a:r>
              <a:rPr lang="en-US" sz="2200" dirty="0"/>
              <a:t> / year. </a:t>
            </a:r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95288" y="1404919"/>
            <a:ext cx="50403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Two fluxes proposed: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n-US" sz="2000" dirty="0"/>
              <a:t> Strange star binary collision + propagation in the galaxy: F </a:t>
            </a:r>
            <a:r>
              <a:rPr lang="en-US" sz="2000" dirty="0">
                <a:sym typeface="Symbol" pitchFamily="18" charset="2"/>
              </a:rPr>
              <a:t> A</a:t>
            </a:r>
            <a:r>
              <a:rPr lang="en-US" sz="1600" baseline="50000" dirty="0">
                <a:sym typeface="Symbol" pitchFamily="18" charset="2"/>
              </a:rPr>
              <a:t>-0.467</a:t>
            </a:r>
            <a:r>
              <a:rPr lang="en-US" sz="2000" dirty="0">
                <a:sym typeface="Symbol" pitchFamily="18" charset="2"/>
              </a:rPr>
              <a:t> Z</a:t>
            </a:r>
            <a:r>
              <a:rPr lang="en-US" sz="1600" baseline="50000" dirty="0">
                <a:sym typeface="Symbol" pitchFamily="18" charset="2"/>
              </a:rPr>
              <a:t>-1.2</a:t>
            </a:r>
            <a:r>
              <a:rPr lang="en-US" sz="2000" dirty="0">
                <a:sym typeface="Symbol" pitchFamily="18" charset="2"/>
              </a:rPr>
              <a:t> max[R</a:t>
            </a:r>
            <a:r>
              <a:rPr lang="en-US" sz="2000" baseline="-25000" dirty="0">
                <a:sym typeface="Symbol" pitchFamily="18" charset="2"/>
              </a:rPr>
              <a:t>SM</a:t>
            </a:r>
            <a:r>
              <a:rPr lang="en-US" sz="2000" dirty="0">
                <a:sym typeface="Symbol" pitchFamily="18" charset="2"/>
              </a:rPr>
              <a:t>, R</a:t>
            </a:r>
            <a:r>
              <a:rPr lang="en-US" sz="2000" baseline="-25000" dirty="0">
                <a:sym typeface="Symbol" pitchFamily="18" charset="2"/>
              </a:rPr>
              <a:t>GC</a:t>
            </a:r>
            <a:r>
              <a:rPr lang="en-US" sz="2000" dirty="0">
                <a:sym typeface="Symbol" pitchFamily="18" charset="2"/>
              </a:rPr>
              <a:t>]</a:t>
            </a:r>
            <a:r>
              <a:rPr lang="en-US" sz="1600" baseline="50000" dirty="0">
                <a:sym typeface="Symbol" pitchFamily="18" charset="2"/>
              </a:rPr>
              <a:t>-1.2</a:t>
            </a:r>
            <a:r>
              <a:rPr lang="en-US" sz="2000" dirty="0">
                <a:sym typeface="Symbol" pitchFamily="18" charset="2"/>
              </a:rPr>
              <a:t>.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n-US" sz="2000" dirty="0"/>
              <a:t> Candidate events + relative abundance of elements in the Universe: F </a:t>
            </a:r>
            <a:r>
              <a:rPr lang="en-US" sz="2000" dirty="0">
                <a:sym typeface="Symbol" pitchFamily="18" charset="2"/>
              </a:rPr>
              <a:t></a:t>
            </a:r>
            <a:r>
              <a:rPr lang="en-US" sz="2000" dirty="0"/>
              <a:t> A</a:t>
            </a:r>
            <a:r>
              <a:rPr lang="en-US" sz="2000" baseline="30000" dirty="0"/>
              <a:t>-7.5</a:t>
            </a:r>
            <a:r>
              <a:rPr lang="en-US" sz="2000" dirty="0"/>
              <a:t>.</a:t>
            </a:r>
            <a:endParaRPr lang="it-IT" sz="2000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5724525" y="973119"/>
            <a:ext cx="276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Madsen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Phys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. Rev. D</a:t>
            </a:r>
            <a:r>
              <a:rPr lang="it-IT" sz="1200" b="1" i="1" dirty="0">
                <a:solidFill>
                  <a:schemeClr val="bg1">
                    <a:lumMod val="50000"/>
                  </a:schemeClr>
                </a:solidFill>
              </a:rPr>
              <a:t>71 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(2005) 014026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627313" y="3349607"/>
            <a:ext cx="223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Rybczynski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 M. </a:t>
            </a: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et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 al. </a:t>
            </a: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Nucl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sz="1200" i="1" dirty="0" err="1">
                <a:solidFill>
                  <a:schemeClr val="bg1">
                    <a:lumMod val="50000"/>
                  </a:schemeClr>
                </a:solidFill>
              </a:rPr>
              <a:t>Phys</a:t>
            </a:r>
            <a:r>
              <a:rPr lang="it-IT" sz="1200" i="1" dirty="0">
                <a:solidFill>
                  <a:schemeClr val="bg1">
                    <a:lumMod val="50000"/>
                  </a:schemeClr>
                </a:solidFill>
              </a:rPr>
              <a:t>. B (Proc. Suppl.) 151 (2006) 341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 flipH="1">
            <a:off x="4787900" y="1189019"/>
            <a:ext cx="1079500" cy="72072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 dirty="0">
              <a:ln>
                <a:solidFill>
                  <a:schemeClr val="bg1"/>
                </a:solidFill>
              </a:ln>
              <a:solidFill>
                <a:srgbClr val="4D4D4D"/>
              </a:solidFill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5867400" y="1189019"/>
            <a:ext cx="144463" cy="8636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 flipV="1">
            <a:off x="4211638" y="2989244"/>
            <a:ext cx="576262" cy="576263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4787900" y="3565507"/>
            <a:ext cx="21605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chemeClr val="tx2"/>
                </a:solidFill>
              </a:rPr>
              <a:t>Experimental</a:t>
            </a:r>
            <a:r>
              <a:rPr lang="it-IT" sz="3600" dirty="0" smtClean="0">
                <a:solidFill>
                  <a:schemeClr val="tx2"/>
                </a:solidFill>
              </a:rPr>
              <a:t> </a:t>
            </a:r>
            <a:r>
              <a:rPr lang="it-IT" sz="3600" dirty="0" err="1" smtClean="0">
                <a:solidFill>
                  <a:schemeClr val="tx2"/>
                </a:solidFill>
              </a:rPr>
              <a:t>Results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14</a:t>
            </a:fld>
            <a:endParaRPr lang="it-IT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28596" y="1571612"/>
            <a:ext cx="8247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The analysis of 427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NTDS exposed for 4.22 years showed NO EVENT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 descr="UpLimNuclearites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878" y="2071678"/>
            <a:ext cx="4739030" cy="453298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4282" y="2786058"/>
            <a:ext cx="43973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Flux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Upper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Limits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at  90% C.L.  </a:t>
            </a:r>
          </a:p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downgoing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Strange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Quark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Matter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1.3 10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-15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cm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sr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it-IT" sz="2400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429388" y="2214554"/>
            <a:ext cx="12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tx2"/>
                </a:solidFill>
              </a:rPr>
              <a:t>Nuclearites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chemeClr val="tx2"/>
                </a:solidFill>
              </a:rPr>
              <a:t>Experimental</a:t>
            </a:r>
            <a:r>
              <a:rPr lang="it-IT" sz="3600" dirty="0" smtClean="0">
                <a:solidFill>
                  <a:schemeClr val="tx2"/>
                </a:solidFill>
              </a:rPr>
              <a:t> </a:t>
            </a:r>
            <a:r>
              <a:rPr lang="it-IT" sz="3600" dirty="0" err="1" smtClean="0">
                <a:solidFill>
                  <a:schemeClr val="tx2"/>
                </a:solidFill>
              </a:rPr>
              <a:t>Results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15</a:t>
            </a:fld>
            <a:endParaRPr lang="it-IT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28596" y="1571612"/>
            <a:ext cx="8247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The analysis of 427 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NTDS exposed for 4.22 years showed NO EVENT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4282" y="2786058"/>
            <a:ext cx="4397358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Flux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Upper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Limits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at  90% C.L.  </a:t>
            </a:r>
          </a:p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downgoing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Strange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Quark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Matter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1.3 10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-15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cm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sr</a:t>
            </a:r>
            <a:r>
              <a:rPr lang="it-IT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algn="ctr"/>
            <a:endParaRPr lang="it-IT" sz="2400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baseline="30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Propagation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Models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endParaRPr lang="it-IT" sz="2400" baseline="30000" dirty="0">
              <a:latin typeface="Arial" pitchFamily="34" charset="0"/>
              <a:cs typeface="Arial" pitchFamily="34" charset="0"/>
            </a:endParaRPr>
          </a:p>
          <a:p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Banerjee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al.     May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excluded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sz="2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Wilk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al.      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marginaly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aseline="30000" dirty="0" err="1" smtClean="0">
                <a:latin typeface="Arial" pitchFamily="34" charset="0"/>
                <a:cs typeface="Arial" pitchFamily="34" charset="0"/>
              </a:rPr>
              <a:t>excluded</a:t>
            </a:r>
            <a:r>
              <a:rPr lang="it-IT" sz="2400" baseline="30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sz="24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86512" y="2214554"/>
            <a:ext cx="12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tx2"/>
                </a:solidFill>
              </a:rPr>
              <a:t>Strangelets</a:t>
            </a:r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10" name="Immagine 9" descr="UpLimStr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071678"/>
            <a:ext cx="4978756" cy="4544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16</a:t>
            </a:fld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Arial" charset="0"/>
              </a:rPr>
              <a:t>Q-Balls</a:t>
            </a:r>
            <a:endParaRPr lang="it-IT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3850" y="2708275"/>
            <a:ext cx="44640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200" dirty="0" smtClean="0"/>
              <a:t> Neutral Q-balls (</a:t>
            </a:r>
            <a:r>
              <a:rPr lang="en-US" sz="2200" i="1" dirty="0" smtClean="0"/>
              <a:t>SENS</a:t>
            </a:r>
            <a:r>
              <a:rPr lang="en-US" sz="2200" dirty="0" smtClean="0"/>
              <a:t>) main interaction </a:t>
            </a:r>
            <a:r>
              <a:rPr lang="en-US" sz="2200" dirty="0"/>
              <a:t>process is </a:t>
            </a:r>
            <a:r>
              <a:rPr lang="en-US" sz="2200" dirty="0" smtClean="0"/>
              <a:t>the catalysis of proton decay.  </a:t>
            </a:r>
            <a:r>
              <a:rPr lang="en-US" sz="2200" dirty="0"/>
              <a:t>Not relevant for NTDs.</a:t>
            </a:r>
          </a:p>
          <a:p>
            <a:endParaRPr lang="en-US" sz="2200" dirty="0"/>
          </a:p>
          <a:p>
            <a:r>
              <a:rPr lang="en-US" sz="2200" dirty="0"/>
              <a:t>- Charged Q-balls </a:t>
            </a:r>
            <a:r>
              <a:rPr lang="en-US" sz="2200" dirty="0" smtClean="0"/>
              <a:t>(</a:t>
            </a:r>
            <a:r>
              <a:rPr lang="en-US" sz="2200" i="1" dirty="0" smtClean="0"/>
              <a:t>SECS</a:t>
            </a:r>
            <a:r>
              <a:rPr lang="en-US" sz="2200" dirty="0" smtClean="0"/>
              <a:t>) are </a:t>
            </a:r>
            <a:r>
              <a:rPr lang="en-US" sz="2200" dirty="0"/>
              <a:t>similar to </a:t>
            </a:r>
            <a:r>
              <a:rPr lang="en-US" sz="2200" dirty="0" err="1"/>
              <a:t>n</a:t>
            </a:r>
            <a:r>
              <a:rPr lang="en-US" sz="2200" dirty="0" err="1" smtClean="0"/>
              <a:t>uclearites</a:t>
            </a:r>
            <a:r>
              <a:rPr lang="en-US" sz="2200" dirty="0" smtClean="0"/>
              <a:t> and </a:t>
            </a:r>
            <a:r>
              <a:rPr lang="en-US" sz="2200" dirty="0" err="1" smtClean="0"/>
              <a:t>strangelets</a:t>
            </a:r>
            <a:r>
              <a:rPr lang="en-US" sz="2200" dirty="0" smtClean="0"/>
              <a:t> </a:t>
            </a:r>
            <a:r>
              <a:rPr lang="en-US" sz="2200" dirty="0"/>
              <a:t>and behave like ordinary nuclei: </a:t>
            </a:r>
            <a:r>
              <a:rPr lang="en-US" sz="2200" dirty="0">
                <a:solidFill>
                  <a:schemeClr val="accent2"/>
                </a:solidFill>
              </a:rPr>
              <a:t>same interaction processes</a:t>
            </a:r>
            <a:r>
              <a:rPr lang="en-US" sz="2200" dirty="0"/>
              <a:t> !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9750" y="1989138"/>
            <a:ext cx="368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fr-FR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Dark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Matter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candidate.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3863" y="1412875"/>
            <a:ext cx="7874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 altLang="ja-JP" sz="20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Hypothetical coherent </a:t>
            </a:r>
            <a:r>
              <a:rPr lang="en-GB" altLang="ja-JP" sz="2000" dirty="0">
                <a:latin typeface="Arial" pitchFamily="34" charset="0"/>
                <a:ea typeface="ＭＳ Ｐゴシック" charset="-128"/>
                <a:cs typeface="Arial" pitchFamily="34" charset="0"/>
              </a:rPr>
              <a:t>states of </a:t>
            </a:r>
            <a:r>
              <a:rPr lang="en-GB" altLang="ja-JP" sz="20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squarks</a:t>
            </a:r>
            <a:r>
              <a:rPr lang="en-GB" altLang="ja-JP" sz="2000" dirty="0"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GB" altLang="ja-JP" sz="20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sleptons</a:t>
            </a:r>
            <a:r>
              <a:rPr lang="en-GB" altLang="ja-JP" sz="2000" dirty="0">
                <a:latin typeface="Arial" pitchFamily="34" charset="0"/>
                <a:ea typeface="ＭＳ Ｐゴシック" charset="-128"/>
                <a:cs typeface="Arial" pitchFamily="34" charset="0"/>
              </a:rPr>
              <a:t> and Higgs fields.</a:t>
            </a:r>
            <a:r>
              <a:rPr lang="fr-FR" altLang="ja-JP" sz="20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pic>
        <p:nvPicPr>
          <p:cNvPr id="10" name="Immagine 9" descr="RELQ-Balls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191" y="1714488"/>
            <a:ext cx="4594403" cy="4482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17</a:t>
            </a:fld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rial" charset="0"/>
              </a:rPr>
              <a:t>Flux Upper Limit of Charged Q-Balls</a:t>
            </a:r>
            <a:endParaRPr lang="it-IT" sz="3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11" name="Immagine 10" descr="UpLimQballs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000108"/>
            <a:ext cx="5550434" cy="5278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18</a:t>
            </a:fld>
            <a:endParaRPr 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0005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Conclusion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dirty="0" smtClean="0">
                <a:latin typeface="Times New Roman" pitchFamily="18" charset="0"/>
              </a:rPr>
              <a:t>The SLIM </a:t>
            </a:r>
            <a:r>
              <a:rPr lang="fr-FR" sz="2800" dirty="0" err="1" smtClean="0">
                <a:latin typeface="Times New Roman" pitchFamily="18" charset="0"/>
              </a:rPr>
              <a:t>experiment</a:t>
            </a:r>
            <a:r>
              <a:rPr lang="fr-FR" sz="2800" dirty="0" smtClean="0">
                <a:latin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</a:rPr>
              <a:t>was</a:t>
            </a:r>
            <a:r>
              <a:rPr lang="fr-FR" sz="2800" dirty="0" smtClean="0">
                <a:latin typeface="Times New Roman" pitchFamily="18" charset="0"/>
              </a:rPr>
              <a:t> able to </a:t>
            </a:r>
            <a:r>
              <a:rPr lang="fr-FR" sz="2800" dirty="0" err="1" smtClean="0">
                <a:latin typeface="Times New Roman" pitchFamily="18" charset="0"/>
              </a:rPr>
              <a:t>detect</a:t>
            </a:r>
            <a:r>
              <a:rPr lang="fr-FR" sz="2800" dirty="0" smtClean="0">
                <a:latin typeface="Times New Roman" pitchFamily="18" charset="0"/>
              </a:rPr>
              <a:t> S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trange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Quark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Matter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charged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Q-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balls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null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observation sets a flux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upper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limit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the 90% C.L. of   </a:t>
            </a:r>
            <a:r>
              <a:rPr lang="it-I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1.3 10</a:t>
            </a:r>
            <a:r>
              <a:rPr lang="it-IT" sz="28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-15</a:t>
            </a:r>
            <a:r>
              <a:rPr lang="it-I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cm</a:t>
            </a:r>
            <a:r>
              <a:rPr lang="it-IT" sz="28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it-I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it-IT" sz="28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it-I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sr</a:t>
            </a:r>
            <a:r>
              <a:rPr lang="it-IT" sz="28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3000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Models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of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strangelets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propagation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through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the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Earth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atmosphere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were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constrained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19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14678" y="3071810"/>
            <a:ext cx="30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err="1" smtClean="0">
                <a:solidFill>
                  <a:schemeClr val="tx2"/>
                </a:solidFill>
              </a:rPr>
              <a:t>Thank</a:t>
            </a:r>
            <a:r>
              <a:rPr lang="it-IT" sz="4800" dirty="0" smtClean="0">
                <a:solidFill>
                  <a:schemeClr val="tx2"/>
                </a:solidFill>
              </a:rPr>
              <a:t> </a:t>
            </a:r>
            <a:r>
              <a:rPr lang="it-IT" sz="4800" dirty="0" err="1" smtClean="0">
                <a:solidFill>
                  <a:schemeClr val="tx2"/>
                </a:solidFill>
              </a:rPr>
              <a:t>You</a:t>
            </a:r>
            <a:r>
              <a:rPr lang="it-IT" sz="4800" dirty="0" smtClean="0">
                <a:solidFill>
                  <a:schemeClr val="tx2"/>
                </a:solidFill>
              </a:rPr>
              <a:t>. </a:t>
            </a:r>
            <a:endParaRPr lang="it-IT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 smtClean="0">
                <a:latin typeface="Arial" pitchFamily="34" charset="0"/>
                <a:cs typeface="Arial" pitchFamily="34" charset="0"/>
              </a:rPr>
            </a:br>
            <a:r>
              <a:rPr lang="it-IT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SLIM </a:t>
            </a:r>
            <a:r>
              <a:rPr lang="it-IT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experiment</a:t>
            </a:r>
            <a:r>
              <a:rPr lang="it-I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earch for </a:t>
            </a:r>
            <a:r>
              <a:rPr lang="en-US" sz="27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ght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agnetic monopoles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1385095"/>
            <a:ext cx="9029146" cy="454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2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Search for SQM and Q-Balls in the SLIM Experiment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SLIM </a:t>
            </a:r>
            <a:r>
              <a:rPr lang="it-IT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experiment</a:t>
            </a:r>
            <a:r>
              <a:rPr lang="it-I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earch for </a:t>
            </a:r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ght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agnetic monopoles</a:t>
            </a:r>
            <a:endParaRPr lang="it-IT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7109912" cy="284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6858016" y="3571876"/>
            <a:ext cx="2285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Dependent</a:t>
            </a:r>
            <a:r>
              <a:rPr lang="it-IT" dirty="0" smtClean="0"/>
              <a:t> on the </a:t>
            </a:r>
            <a:r>
              <a:rPr lang="it-IT" dirty="0" err="1" smtClean="0"/>
              <a:t>deposited</a:t>
            </a:r>
            <a:r>
              <a:rPr lang="it-IT" dirty="0" smtClean="0"/>
              <a:t> </a:t>
            </a:r>
            <a:r>
              <a:rPr lang="it-IT" dirty="0" err="1" smtClean="0"/>
              <a:t>energy</a:t>
            </a:r>
            <a:r>
              <a:rPr lang="it-IT" dirty="0" smtClean="0"/>
              <a:t> : </a:t>
            </a:r>
            <a:r>
              <a:rPr lang="it-IT" dirty="0" err="1" smtClean="0"/>
              <a:t>Restricted</a:t>
            </a:r>
            <a:r>
              <a:rPr lang="it-IT" dirty="0" smtClean="0"/>
              <a:t> Energy Loss (REL)</a:t>
            </a:r>
          </a:p>
          <a:p>
            <a:endParaRPr lang="it-IT" dirty="0"/>
          </a:p>
          <a:p>
            <a:r>
              <a:rPr lang="it-IT" dirty="0" err="1" smtClean="0">
                <a:sym typeface="Wingdings" pitchFamily="2" charset="2"/>
              </a:rPr>
              <a:t>Calibration</a:t>
            </a:r>
            <a:r>
              <a:rPr lang="it-IT" dirty="0" smtClean="0">
                <a:sym typeface="Wingdings" pitchFamily="2" charset="2"/>
              </a:rPr>
              <a:t> </a:t>
            </a:r>
          </a:p>
          <a:p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curves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smtClean="0"/>
              <a:t>p versus REL</a:t>
            </a:r>
          </a:p>
          <a:p>
            <a:endParaRPr lang="it-IT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28847" y="1285860"/>
            <a:ext cx="5686425" cy="2230437"/>
            <a:chOff x="114" y="4495"/>
            <a:chExt cx="3582" cy="1522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812" y="5159"/>
              <a:ext cx="2161" cy="673"/>
              <a:chOff x="1465" y="3240"/>
              <a:chExt cx="3217" cy="825"/>
            </a:xfrm>
          </p:grpSpPr>
          <p:sp>
            <p:nvSpPr>
              <p:cNvPr id="42" name="Rectangle 6"/>
              <p:cNvSpPr>
                <a:spLocks noChangeArrowheads="1"/>
              </p:cNvSpPr>
              <p:nvPr/>
            </p:nvSpPr>
            <p:spPr bwMode="auto">
              <a:xfrm rot="21600000">
                <a:off x="1465" y="3906"/>
                <a:ext cx="3217" cy="76"/>
              </a:xfrm>
              <a:prstGeom prst="rect">
                <a:avLst/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7"/>
              <p:cNvSpPr>
                <a:spLocks noChangeArrowheads="1"/>
              </p:cNvSpPr>
              <p:nvPr/>
            </p:nvSpPr>
            <p:spPr bwMode="auto">
              <a:xfrm rot="21600000">
                <a:off x="1465" y="3803"/>
                <a:ext cx="3217" cy="58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" name="Rectangle 8"/>
              <p:cNvSpPr>
                <a:spLocks noChangeArrowheads="1"/>
              </p:cNvSpPr>
              <p:nvPr/>
            </p:nvSpPr>
            <p:spPr bwMode="auto">
              <a:xfrm rot="21600000">
                <a:off x="1465" y="3436"/>
                <a:ext cx="3217" cy="2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9"/>
              <p:cNvSpPr>
                <a:spLocks noChangeArrowheads="1"/>
              </p:cNvSpPr>
              <p:nvPr/>
            </p:nvSpPr>
            <p:spPr bwMode="auto">
              <a:xfrm rot="21600000">
                <a:off x="1465" y="3716"/>
                <a:ext cx="3217" cy="2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6" name="Rectangle 10"/>
              <p:cNvSpPr>
                <a:spLocks noChangeArrowheads="1"/>
              </p:cNvSpPr>
              <p:nvPr/>
            </p:nvSpPr>
            <p:spPr bwMode="auto">
              <a:xfrm rot="21600000">
                <a:off x="1465" y="4044"/>
                <a:ext cx="3217" cy="2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 rot="21600000">
                <a:off x="1465" y="3573"/>
                <a:ext cx="3217" cy="76"/>
              </a:xfrm>
              <a:prstGeom prst="rect">
                <a:avLst/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8" name="Rectangle 12"/>
              <p:cNvSpPr>
                <a:spLocks noChangeArrowheads="1"/>
              </p:cNvSpPr>
              <p:nvPr/>
            </p:nvSpPr>
            <p:spPr bwMode="auto">
              <a:xfrm rot="21600000">
                <a:off x="1465" y="3240"/>
                <a:ext cx="3217" cy="76"/>
              </a:xfrm>
              <a:prstGeom prst="rect">
                <a:avLst/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 rot="21600000">
              <a:off x="862" y="4944"/>
              <a:ext cx="1964" cy="1073"/>
              <a:chOff x="358" y="1756"/>
              <a:chExt cx="2620" cy="1321"/>
            </a:xfrm>
          </p:grpSpPr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2318" y="1756"/>
                <a:ext cx="660" cy="12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52" y="2808"/>
                  </a:cxn>
                </a:cxnLst>
                <a:rect l="0" t="0" r="r" b="b"/>
                <a:pathLst>
                  <a:path w="1452" h="2808">
                    <a:moveTo>
                      <a:pt x="0" y="0"/>
                    </a:moveTo>
                    <a:lnTo>
                      <a:pt x="1452" y="2808"/>
                    </a:ln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1723" y="1756"/>
                <a:ext cx="660" cy="12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52" y="2808"/>
                  </a:cxn>
                </a:cxnLst>
                <a:rect l="0" t="0" r="r" b="b"/>
                <a:pathLst>
                  <a:path w="1452" h="2808">
                    <a:moveTo>
                      <a:pt x="0" y="0"/>
                    </a:moveTo>
                    <a:lnTo>
                      <a:pt x="1452" y="2808"/>
                    </a:ln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358" y="1800"/>
                <a:ext cx="660" cy="12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52" y="2808"/>
                  </a:cxn>
                </a:cxnLst>
                <a:rect l="0" t="0" r="r" b="b"/>
                <a:pathLst>
                  <a:path w="1452" h="2808">
                    <a:moveTo>
                      <a:pt x="0" y="0"/>
                    </a:moveTo>
                    <a:lnTo>
                      <a:pt x="1452" y="2808"/>
                    </a:ln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1062" y="1756"/>
                <a:ext cx="421" cy="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25" y="1815"/>
                  </a:cxn>
                </a:cxnLst>
                <a:rect l="0" t="0" r="r" b="b"/>
                <a:pathLst>
                  <a:path w="925" h="1815">
                    <a:moveTo>
                      <a:pt x="0" y="0"/>
                    </a:moveTo>
                    <a:lnTo>
                      <a:pt x="925" y="1815"/>
                    </a:ln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21600000">
              <a:off x="1468" y="5151"/>
              <a:ext cx="229" cy="429"/>
              <a:chOff x="1184" y="1708"/>
              <a:chExt cx="674" cy="1155"/>
            </a:xfrm>
          </p:grpSpPr>
          <p:sp>
            <p:nvSpPr>
              <p:cNvPr id="34" name="Oval 19"/>
              <p:cNvSpPr>
                <a:spLocks noChangeArrowheads="1"/>
              </p:cNvSpPr>
              <p:nvPr/>
            </p:nvSpPr>
            <p:spPr bwMode="auto">
              <a:xfrm>
                <a:off x="1184" y="1708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Oval 20"/>
              <p:cNvSpPr>
                <a:spLocks noChangeArrowheads="1"/>
              </p:cNvSpPr>
              <p:nvPr/>
            </p:nvSpPr>
            <p:spPr bwMode="auto">
              <a:xfrm>
                <a:off x="1352" y="2080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Oval 21"/>
              <p:cNvSpPr>
                <a:spLocks noChangeArrowheads="1"/>
              </p:cNvSpPr>
              <p:nvPr/>
            </p:nvSpPr>
            <p:spPr bwMode="auto">
              <a:xfrm>
                <a:off x="1548" y="2440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Oval 22"/>
              <p:cNvSpPr>
                <a:spLocks noChangeArrowheads="1"/>
              </p:cNvSpPr>
              <p:nvPr/>
            </p:nvSpPr>
            <p:spPr bwMode="auto">
              <a:xfrm>
                <a:off x="1690" y="2696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" name="Group 23"/>
            <p:cNvGrpSpPr>
              <a:grpSpLocks/>
            </p:cNvGrpSpPr>
            <p:nvPr/>
          </p:nvGrpSpPr>
          <p:grpSpPr bwMode="auto">
            <a:xfrm rot="21600000">
              <a:off x="2409" y="5150"/>
              <a:ext cx="306" cy="606"/>
              <a:chOff x="3961" y="1708"/>
              <a:chExt cx="903" cy="1631"/>
            </a:xfrm>
          </p:grpSpPr>
          <p:sp>
            <p:nvSpPr>
              <p:cNvPr id="31" name="Oval 24"/>
              <p:cNvSpPr>
                <a:spLocks noChangeArrowheads="1"/>
              </p:cNvSpPr>
              <p:nvPr/>
            </p:nvSpPr>
            <p:spPr bwMode="auto">
              <a:xfrm>
                <a:off x="3961" y="1708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Oval 25"/>
              <p:cNvSpPr>
                <a:spLocks noChangeArrowheads="1"/>
              </p:cNvSpPr>
              <p:nvPr/>
            </p:nvSpPr>
            <p:spPr bwMode="auto">
              <a:xfrm>
                <a:off x="4696" y="3172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Oval 26"/>
              <p:cNvSpPr>
                <a:spLocks noChangeArrowheads="1"/>
              </p:cNvSpPr>
              <p:nvPr/>
            </p:nvSpPr>
            <p:spPr bwMode="auto">
              <a:xfrm>
                <a:off x="4325" y="2440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 rot="21600000">
              <a:off x="1967" y="5151"/>
              <a:ext cx="362" cy="701"/>
              <a:chOff x="2643" y="1708"/>
              <a:chExt cx="1065" cy="1887"/>
            </a:xfrm>
          </p:grpSpPr>
          <p:sp>
            <p:nvSpPr>
              <p:cNvPr id="25" name="Oval 28"/>
              <p:cNvSpPr>
                <a:spLocks noChangeArrowheads="1"/>
              </p:cNvSpPr>
              <p:nvPr/>
            </p:nvSpPr>
            <p:spPr bwMode="auto">
              <a:xfrm>
                <a:off x="2643" y="1708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Oval 29"/>
              <p:cNvSpPr>
                <a:spLocks noChangeArrowheads="1"/>
              </p:cNvSpPr>
              <p:nvPr/>
            </p:nvSpPr>
            <p:spPr bwMode="auto">
              <a:xfrm>
                <a:off x="2811" y="2080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Oval 30"/>
              <p:cNvSpPr>
                <a:spLocks noChangeArrowheads="1"/>
              </p:cNvSpPr>
              <p:nvPr/>
            </p:nvSpPr>
            <p:spPr bwMode="auto">
              <a:xfrm>
                <a:off x="3007" y="2440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8" name="Oval 31"/>
              <p:cNvSpPr>
                <a:spLocks noChangeArrowheads="1"/>
              </p:cNvSpPr>
              <p:nvPr/>
            </p:nvSpPr>
            <p:spPr bwMode="auto">
              <a:xfrm>
                <a:off x="3149" y="2696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Oval 32"/>
              <p:cNvSpPr>
                <a:spLocks noChangeArrowheads="1"/>
              </p:cNvSpPr>
              <p:nvPr/>
            </p:nvSpPr>
            <p:spPr bwMode="auto">
              <a:xfrm>
                <a:off x="3398" y="3172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Oval 33"/>
              <p:cNvSpPr>
                <a:spLocks noChangeArrowheads="1"/>
              </p:cNvSpPr>
              <p:nvPr/>
            </p:nvSpPr>
            <p:spPr bwMode="auto">
              <a:xfrm>
                <a:off x="3540" y="3428"/>
                <a:ext cx="168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 rot="21600000">
              <a:off x="672" y="4558"/>
              <a:ext cx="33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b="1">
                  <a:latin typeface="Symbol" pitchFamily="18" charset="2"/>
                </a:rPr>
                <a:t>m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 rot="21600000">
              <a:off x="960" y="4495"/>
              <a:ext cx="816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ct val="130000"/>
                </a:lnSpc>
              </a:pPr>
              <a:r>
                <a:rPr lang="en-US" sz="1800" b="1"/>
                <a:t>Nuclear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n-US" sz="1800" b="1"/>
                <a:t>fragment</a:t>
              </a:r>
              <a:endParaRPr lang="en-US" b="1"/>
            </a:p>
          </p:txBody>
        </p:sp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 rot="21600000">
              <a:off x="1680" y="4503"/>
              <a:ext cx="449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/>
                <a:t>Fast </a:t>
              </a:r>
            </a:p>
            <a:p>
              <a:pPr algn="ctr" eaLnBrk="0" hangingPunct="0"/>
              <a:r>
                <a:rPr lang="en-US" sz="1800" b="1"/>
                <a:t>MM</a:t>
              </a:r>
              <a:endParaRPr lang="en-US" sz="2000" b="1"/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auto">
            <a:xfrm rot="21600000">
              <a:off x="2119" y="4528"/>
              <a:ext cx="569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800" b="1"/>
                <a:t>Slow</a:t>
              </a:r>
            </a:p>
            <a:p>
              <a:pPr algn="ctr" eaLnBrk="0" hangingPunct="0"/>
              <a:r>
                <a:rPr lang="en-US" sz="1800" b="1"/>
                <a:t>MM</a:t>
              </a:r>
            </a:p>
          </p:txBody>
        </p:sp>
        <p:sp>
          <p:nvSpPr>
            <p:cNvPr id="18" name="Text Box 38"/>
            <p:cNvSpPr txBox="1">
              <a:spLocks noChangeArrowheads="1"/>
            </p:cNvSpPr>
            <p:nvPr/>
          </p:nvSpPr>
          <p:spPr bwMode="auto">
            <a:xfrm rot="21600000">
              <a:off x="2976" y="5009"/>
              <a:ext cx="72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endParaRPr lang="en-US" sz="2000" dirty="0"/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 rot="21600000">
              <a:off x="2976" y="5508"/>
              <a:ext cx="67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969696"/>
                  </a:solidFill>
                </a:rPr>
                <a:t>1 mm</a:t>
              </a:r>
              <a:endParaRPr lang="en-US" sz="2000">
                <a:solidFill>
                  <a:srgbClr val="969696"/>
                </a:solidFill>
              </a:endParaRPr>
            </a:p>
          </p:txBody>
        </p:sp>
        <p:sp>
          <p:nvSpPr>
            <p:cNvPr id="20" name="Text Box 40"/>
            <p:cNvSpPr txBox="1">
              <a:spLocks noChangeArrowheads="1"/>
            </p:cNvSpPr>
            <p:nvPr/>
          </p:nvSpPr>
          <p:spPr bwMode="auto">
            <a:xfrm>
              <a:off x="2976" y="5190"/>
              <a:ext cx="72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endParaRPr lang="en-US" sz="2000" dirty="0">
                <a:solidFill>
                  <a:schemeClr val="accent2"/>
                </a:solidFill>
              </a:endParaRPr>
            </a:p>
          </p:txBody>
        </p:sp>
        <p:grpSp>
          <p:nvGrpSpPr>
            <p:cNvPr id="21" name="Group 41"/>
            <p:cNvGrpSpPr>
              <a:grpSpLocks/>
            </p:cNvGrpSpPr>
            <p:nvPr/>
          </p:nvGrpSpPr>
          <p:grpSpPr bwMode="auto">
            <a:xfrm rot="21600000">
              <a:off x="114" y="5036"/>
              <a:ext cx="679" cy="720"/>
              <a:chOff x="1672" y="3100"/>
              <a:chExt cx="904" cy="885"/>
            </a:xfrm>
          </p:grpSpPr>
          <p:sp>
            <p:nvSpPr>
              <p:cNvPr id="22" name="Text Box 42"/>
              <p:cNvSpPr txBox="1">
                <a:spLocks noChangeArrowheads="1"/>
              </p:cNvSpPr>
              <p:nvPr/>
            </p:nvSpPr>
            <p:spPr bwMode="auto">
              <a:xfrm>
                <a:off x="1885" y="3100"/>
                <a:ext cx="678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r" eaLnBrk="0" hangingPunct="0"/>
                <a:r>
                  <a:rPr lang="en-US" sz="2000" b="1" dirty="0">
                    <a:solidFill>
                      <a:srgbClr val="FF66FF"/>
                    </a:solidFill>
                  </a:rPr>
                  <a:t>CR39</a:t>
                </a:r>
                <a:endParaRPr lang="en-US" sz="2000" dirty="0"/>
              </a:p>
            </p:txBody>
          </p:sp>
          <p:sp>
            <p:nvSpPr>
              <p:cNvPr id="23" name="Text Box 43"/>
              <p:cNvSpPr txBox="1">
                <a:spLocks noChangeArrowheads="1"/>
              </p:cNvSpPr>
              <p:nvPr/>
            </p:nvSpPr>
            <p:spPr bwMode="auto">
              <a:xfrm>
                <a:off x="2201" y="3652"/>
                <a:ext cx="368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r" eaLnBrk="0" hangingPunct="0"/>
                <a:r>
                  <a:rPr lang="en-US" sz="2000" b="1">
                    <a:solidFill>
                      <a:srgbClr val="969696"/>
                    </a:solidFill>
                  </a:rPr>
                  <a:t>Al</a:t>
                </a:r>
                <a:endParaRPr lang="en-US" sz="2000">
                  <a:solidFill>
                    <a:srgbClr val="969696"/>
                  </a:solidFill>
                </a:endParaRPr>
              </a:p>
            </p:txBody>
          </p:sp>
          <p:sp>
            <p:nvSpPr>
              <p:cNvPr id="24" name="Text Box 44"/>
              <p:cNvSpPr txBox="1">
                <a:spLocks noChangeArrowheads="1"/>
              </p:cNvSpPr>
              <p:nvPr/>
            </p:nvSpPr>
            <p:spPr bwMode="auto">
              <a:xfrm>
                <a:off x="1672" y="3275"/>
                <a:ext cx="904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r" eaLnBrk="0" hangingPunct="0"/>
                <a:r>
                  <a:rPr lang="en-US" sz="2000" b="1" dirty="0">
                    <a:solidFill>
                      <a:schemeClr val="accent2"/>
                    </a:solidFill>
                  </a:rPr>
                  <a:t>LEXAN</a:t>
                </a:r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4000" dirty="0" smtClean="0">
                <a:latin typeface="Arial" pitchFamily="34" charset="0"/>
                <a:cs typeface="Arial" pitchFamily="34" charset="0"/>
              </a:rPr>
            </a:br>
            <a:r>
              <a:rPr lang="it-IT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Strange</a:t>
            </a:r>
            <a:r>
              <a:rPr lang="it-IT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Quark </a:t>
            </a:r>
            <a:r>
              <a:rPr lang="it-IT" sz="4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Matter</a:t>
            </a:r>
            <a:r>
              <a:rPr lang="it-IT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alias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SQM,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Nuclearites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Strangelets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Quark Bags</a:t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1428736"/>
            <a:ext cx="7826597" cy="494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Search for SQM and Q-Balls in the SLIM Experiment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4000" dirty="0" smtClean="0">
                <a:latin typeface="Arial" pitchFamily="34" charset="0"/>
                <a:cs typeface="Arial" pitchFamily="34" charset="0"/>
              </a:rPr>
            </a:br>
            <a:r>
              <a:rPr lang="it-IT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Strange</a:t>
            </a:r>
            <a:r>
              <a:rPr lang="it-IT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Quark </a:t>
            </a:r>
            <a:r>
              <a:rPr lang="it-IT" sz="4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Matter</a:t>
            </a:r>
            <a:r>
              <a:rPr lang="it-IT" dirty="0">
                <a:solidFill>
                  <a:schemeClr val="tx2"/>
                </a:solidFill>
              </a:rPr>
              <a:t/>
            </a:r>
            <a:br>
              <a:rPr lang="it-IT" dirty="0">
                <a:solidFill>
                  <a:schemeClr val="tx2"/>
                </a:solidFill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alias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SQM,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Nuclearites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Strangelets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Quark Bags</a:t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5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28755"/>
            <a:ext cx="7943850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Nuclearites</a:t>
            </a:r>
            <a:r>
              <a:rPr lang="it-IT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Energy Loss </a:t>
            </a:r>
            <a:endParaRPr lang="it-IT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24th ICNTS 01/09/2008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461665"/>
          </a:xfrm>
        </p:spPr>
        <p:txBody>
          <a:bodyPr>
            <a:noAutofit/>
          </a:bodyPr>
          <a:lstStyle/>
          <a:p>
            <a:r>
              <a:rPr lang="en-US" dirty="0" smtClean="0"/>
              <a:t>Search for SQM and Q-Balls in the SLIM Experiment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6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4"/>
            <a:ext cx="3931920" cy="37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1357290" y="1928802"/>
            <a:ext cx="637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" pitchFamily="34" charset="0"/>
                <a:cs typeface="Arial" pitchFamily="34" charset="0"/>
              </a:rPr>
              <a:t>Elastic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quasi-elastic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collisions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atoms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molecules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39147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Immagine 8" descr="RELNuclearites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2000240"/>
            <a:ext cx="4464368" cy="4404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57357" y="5572140"/>
            <a:ext cx="57864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GB" altLang="ja-JP" sz="1600" dirty="0">
                <a:ea typeface="ＭＳ Ｐゴシック" charset="-128"/>
              </a:rPr>
              <a:t>The Minimum velocity </a:t>
            </a:r>
            <a:r>
              <a:rPr lang="en-GB" altLang="ja-JP" sz="1600" dirty="0" smtClean="0">
                <a:ea typeface="ＭＳ Ｐゴシック" charset="-128"/>
              </a:rPr>
              <a:t>versus mass </a:t>
            </a:r>
            <a:r>
              <a:rPr lang="en-GB" altLang="ja-JP" sz="1600" dirty="0" smtClean="0">
                <a:ea typeface="ＭＳ Ｐゴシック" charset="-128"/>
              </a:rPr>
              <a:t>for </a:t>
            </a:r>
            <a:r>
              <a:rPr lang="en-GB" altLang="ja-JP" sz="1600" dirty="0" err="1">
                <a:ea typeface="ＭＳ Ｐゴシック" charset="-128"/>
              </a:rPr>
              <a:t>Nuclearites</a:t>
            </a:r>
            <a:r>
              <a:rPr lang="en-GB" altLang="ja-JP" sz="1600" dirty="0">
                <a:ea typeface="ＭＳ Ｐゴシック" charset="-128"/>
              </a:rPr>
              <a:t> at the top of the atmosphere to be detected by the SLIM </a:t>
            </a:r>
            <a:r>
              <a:rPr lang="en-GB" altLang="ja-JP" sz="1600" dirty="0" smtClean="0">
                <a:ea typeface="ＭＳ Ｐゴシック" charset="-128"/>
              </a:rPr>
              <a:t>experiment.</a:t>
            </a:r>
            <a:endParaRPr lang="en-GB" altLang="ja-JP" sz="1600" dirty="0">
              <a:ea typeface="ＭＳ Ｐゴシック" charset="-128"/>
            </a:endParaRPr>
          </a:p>
        </p:txBody>
      </p:sp>
      <p:pic>
        <p:nvPicPr>
          <p:cNvPr id="6" name="Immagine 5" descr="NuclAccessibleRegion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276" y="785794"/>
            <a:ext cx="4928616" cy="490301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500826" y="1928802"/>
            <a:ext cx="2557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SLIM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could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record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any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dirty="0" err="1" smtClean="0">
                <a:latin typeface="Arial" pitchFamily="34" charset="0"/>
                <a:cs typeface="Arial" pitchFamily="34" charset="0"/>
              </a:rPr>
              <a:t>nuclearite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mass </a:t>
            </a:r>
          </a:p>
          <a:p>
            <a:r>
              <a:rPr lang="it-IT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3 10</a:t>
            </a:r>
            <a:r>
              <a:rPr lang="it-IT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it-IT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GeV</a:t>
            </a:r>
            <a: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/c</a:t>
            </a:r>
            <a:r>
              <a:rPr lang="it-IT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it-IT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8</a:t>
            </a:fld>
            <a:endParaRPr lang="it-IT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err="1">
                <a:solidFill>
                  <a:schemeClr val="tx2"/>
                </a:solidFill>
                <a:latin typeface="Arial" charset="0"/>
              </a:rPr>
              <a:t>Strangelets</a:t>
            </a:r>
            <a:endParaRPr lang="it-IT" sz="3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68826"/>
            <a:ext cx="8663940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000232" y="1285860"/>
            <a:ext cx="49196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</a:rPr>
              <a:t>Characteristic </a:t>
            </a:r>
            <a:r>
              <a:rPr lang="en-US" sz="1800" dirty="0">
                <a:latin typeface="Arial" charset="0"/>
              </a:rPr>
              <a:t>signature:</a:t>
            </a:r>
          </a:p>
          <a:p>
            <a:pPr lvl="1"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A very low charge to mass (Z/A)</a:t>
            </a:r>
            <a:r>
              <a:rPr lang="en-US" sz="1600" b="1" dirty="0">
                <a:latin typeface="Arial" charset="0"/>
              </a:rPr>
              <a:t> ratio!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24th ICNTS 01/09/2008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Search for SQM and Q-Balls in the SLIM Experiment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F320-C768-4E33-9A10-DEE97F090C0F}" type="slidenum">
              <a:rPr lang="it-IT" smtClean="0"/>
              <a:t>9</a:t>
            </a:fld>
            <a:endParaRPr lang="it-IT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err="1">
                <a:solidFill>
                  <a:schemeClr val="tx2"/>
                </a:solidFill>
                <a:latin typeface="Arial" charset="0"/>
              </a:rPr>
              <a:t>Strangelets</a:t>
            </a:r>
            <a:endParaRPr lang="it-IT" sz="36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643042" y="1285860"/>
            <a:ext cx="584326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algn="ctr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Behave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like ordinary nuclei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Arial" charset="0"/>
              </a:rPr>
              <a:t> Same acceleration processes and Energy Loss !</a:t>
            </a:r>
            <a:endParaRPr lang="en-US" sz="1600" b="1" dirty="0">
              <a:latin typeface="Arial" charset="0"/>
            </a:endParaRPr>
          </a:p>
        </p:txBody>
      </p:sp>
      <p:pic>
        <p:nvPicPr>
          <p:cNvPr id="8" name="Immagine 7" descr="RELStr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606" y="1928802"/>
            <a:ext cx="4652848" cy="4330903"/>
          </a:xfrm>
          <a:prstGeom prst="rect">
            <a:avLst/>
          </a:prstGeom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00364" y="5929330"/>
            <a:ext cx="3455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GB" altLang="ja-JP" sz="1400" dirty="0">
                <a:ea typeface="ＭＳ Ｐゴシック" charset="-128"/>
              </a:rPr>
              <a:t>Restricted energy loss of </a:t>
            </a:r>
            <a:r>
              <a:rPr lang="en-GB" altLang="ja-JP" sz="1400" dirty="0" err="1">
                <a:ea typeface="ＭＳ Ｐゴシック" charset="-128"/>
              </a:rPr>
              <a:t>strangelets</a:t>
            </a:r>
            <a:r>
              <a:rPr lang="en-GB" altLang="ja-JP" sz="1400" dirty="0">
                <a:ea typeface="ＭＳ Ｐゴシック" charset="-128"/>
              </a:rPr>
              <a:t> in CR39 Nuclear track detectors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748</Words>
  <Application>Microsoft Office PowerPoint</Application>
  <PresentationFormat>Presentazione su schermo (4:3)</PresentationFormat>
  <Paragraphs>171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Search for Strange Quark Matter and Q-Balls with the SLIM Experiment.</vt:lpstr>
      <vt:lpstr> The SLIM experiment Search for LIght Magnetic monopoles </vt:lpstr>
      <vt:lpstr>The SLIM experiment Search for LIght Magnetic monopoles</vt:lpstr>
      <vt:lpstr> Strange Quark Matter alias SQM, Nuclearites, Strangelets, Quark Bags </vt:lpstr>
      <vt:lpstr> Strange Quark Matter alias SQM, Nuclearites, Strangelets, Quark Bags </vt:lpstr>
      <vt:lpstr>Nuclearites Energy Loss 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Experimental Results</vt:lpstr>
      <vt:lpstr>Experimental Results</vt:lpstr>
      <vt:lpstr>Diapositiva 16</vt:lpstr>
      <vt:lpstr>Diapositiva 17</vt:lpstr>
      <vt:lpstr>Diapositiva 18</vt:lpstr>
      <vt:lpstr>Diapositiva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SQM and Q-Balls in the SLIM Experiment.</dc:title>
  <dc:creator>Tecnici</dc:creator>
  <cp:lastModifiedBy>Tecnici</cp:lastModifiedBy>
  <cp:revision>30</cp:revision>
  <dcterms:created xsi:type="dcterms:W3CDTF">2008-09-01T06:43:54Z</dcterms:created>
  <dcterms:modified xsi:type="dcterms:W3CDTF">2008-09-01T10:21:50Z</dcterms:modified>
</cp:coreProperties>
</file>